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82" r:id="rId3"/>
    <p:sldId id="285" r:id="rId4"/>
    <p:sldId id="283" r:id="rId5"/>
    <p:sldId id="271" r:id="rId6"/>
    <p:sldId id="287" r:id="rId7"/>
    <p:sldId id="286" r:id="rId8"/>
    <p:sldId id="288" r:id="rId9"/>
    <p:sldId id="278" r:id="rId10"/>
    <p:sldId id="280" r:id="rId11"/>
    <p:sldId id="281" r:id="rId12"/>
    <p:sldId id="296" r:id="rId13"/>
    <p:sldId id="295" r:id="rId14"/>
    <p:sldId id="277" r:id="rId15"/>
    <p:sldId id="279" r:id="rId16"/>
    <p:sldId id="276" r:id="rId17"/>
    <p:sldId id="289" r:id="rId18"/>
    <p:sldId id="269" r:id="rId19"/>
    <p:sldId id="291" r:id="rId20"/>
    <p:sldId id="290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92A3C-AAFB-4901-9BBC-EFF8F0F5F6D3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9F1E0-74E5-4205-922B-2052636A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2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3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6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6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8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1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485C9-6F18-4BEB-8F55-33B7221D1BEA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DEEC-46ED-488A-ACBB-042C378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7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eann.adam@oregonstate.edu" TargetMode="External"/><Relationship Id="rId2" Type="http://schemas.openxmlformats.org/officeDocument/2006/relationships/hyperlink" Target="https://www.udall.gov/OurPrograms/Scholarship/Scholarship.aspx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all.gov/OurPrograms/Scholarship/WhoShouldApply.aspx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opscholars.oregonstate.edu/" TargetMode="External"/><Relationship Id="rId2" Type="http://schemas.openxmlformats.org/officeDocument/2006/relationships/hyperlink" Target="mailto:LeAnn.Adam@oregonstate.d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www.instagram.com/scholarshipsadvising_os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udall.gov/OurPrograms/Scholarship/Scholarship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53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4079" y="361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Udall Scholarship for Undergraduates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25" y="1446502"/>
            <a:ext cx="9860692" cy="3919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382" y="5676114"/>
            <a:ext cx="7876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LeAnn Adam, </a:t>
            </a:r>
            <a:r>
              <a:rPr lang="en-US" sz="2400" dirty="0" smtClean="0">
                <a:latin typeface="+mj-lt"/>
              </a:rPr>
              <a:t>Coordinator</a:t>
            </a:r>
          </a:p>
          <a:p>
            <a:r>
              <a:rPr lang="en-US" sz="2400" dirty="0" smtClean="0">
                <a:latin typeface="+mj-lt"/>
              </a:rPr>
              <a:t>National and Global Scholarships Advising, OSU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Udall Faculty Representative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32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389188"/>
            <a:ext cx="10515600" cy="1325563"/>
          </a:xfrm>
        </p:spPr>
        <p:txBody>
          <a:bodyPr/>
          <a:lstStyle/>
          <a:p>
            <a:r>
              <a:rPr lang="en-US" u="sng" dirty="0" smtClean="0"/>
              <a:t>Who should apply?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648"/>
            <a:ext cx="10515600" cy="5130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Sophomores and juniors who are passionate about using their career to </a:t>
            </a:r>
            <a:r>
              <a:rPr lang="en-US" i="1" dirty="0" smtClean="0">
                <a:latin typeface="+mj-lt"/>
              </a:rPr>
              <a:t>benefit Indian country or their tribe in particular </a:t>
            </a:r>
            <a:r>
              <a:rPr lang="en-US" dirty="0" smtClean="0">
                <a:latin typeface="+mj-lt"/>
              </a:rPr>
              <a:t>with an interest in </a:t>
            </a:r>
            <a:r>
              <a:rPr lang="en-US" b="1" u="sng" dirty="0" smtClean="0">
                <a:latin typeface="+mj-lt"/>
              </a:rPr>
              <a:t>Native American Tribal Policy or Health Care </a:t>
            </a:r>
            <a:endParaRPr lang="en-US" b="1" u="sng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			</a:t>
            </a:r>
            <a:endParaRPr lang="en-US" dirty="0" smtClean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49295" y="2730081"/>
            <a:ext cx="4697370" cy="3116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traditional and modern arts</a:t>
            </a:r>
          </a:p>
          <a:p>
            <a:r>
              <a:rPr lang="en-US" sz="2400" dirty="0" smtClean="0">
                <a:latin typeface="+mj-lt"/>
              </a:rPr>
              <a:t>public health</a:t>
            </a:r>
          </a:p>
          <a:p>
            <a:r>
              <a:rPr lang="en-US" sz="2400" dirty="0" smtClean="0">
                <a:latin typeface="+mj-lt"/>
              </a:rPr>
              <a:t>Indian law</a:t>
            </a:r>
          </a:p>
          <a:p>
            <a:r>
              <a:rPr lang="en-US" sz="2400" dirty="0" smtClean="0">
                <a:latin typeface="+mj-lt"/>
              </a:rPr>
              <a:t>sovereignty and self-determination</a:t>
            </a:r>
          </a:p>
          <a:p>
            <a:r>
              <a:rPr lang="en-US" sz="2400" dirty="0" smtClean="0">
                <a:latin typeface="+mj-lt"/>
              </a:rPr>
              <a:t>gaming</a:t>
            </a:r>
          </a:p>
          <a:p>
            <a:r>
              <a:rPr lang="en-US" sz="2400" dirty="0" smtClean="0">
                <a:latin typeface="+mj-lt"/>
              </a:rPr>
              <a:t>criminal justice</a:t>
            </a:r>
          </a:p>
          <a:p>
            <a:r>
              <a:rPr lang="en-US" sz="2400" dirty="0" smtClean="0">
                <a:latin typeface="+mj-lt"/>
              </a:rPr>
              <a:t>child welfare</a:t>
            </a:r>
          </a:p>
          <a:p>
            <a:r>
              <a:rPr lang="en-US" sz="2400" dirty="0" smtClean="0">
                <a:latin typeface="+mj-lt"/>
              </a:rPr>
              <a:t>sustainable development</a:t>
            </a:r>
          </a:p>
          <a:p>
            <a:r>
              <a:rPr lang="en-US" sz="2400" dirty="0" smtClean="0">
                <a:latin typeface="+mj-lt"/>
              </a:rPr>
              <a:t>elder care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338760" y="2703211"/>
            <a:ext cx="4611563" cy="314701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education</a:t>
            </a:r>
          </a:p>
          <a:p>
            <a:r>
              <a:rPr lang="en-US" dirty="0" smtClean="0">
                <a:latin typeface="+mj-lt"/>
              </a:rPr>
              <a:t>economic development</a:t>
            </a:r>
          </a:p>
          <a:p>
            <a:r>
              <a:rPr lang="en-US" dirty="0" smtClean="0">
                <a:latin typeface="+mj-lt"/>
              </a:rPr>
              <a:t>natural resources/ wildlife</a:t>
            </a:r>
          </a:p>
          <a:p>
            <a:r>
              <a:rPr lang="en-US" dirty="0" smtClean="0">
                <a:latin typeface="+mj-lt"/>
              </a:rPr>
              <a:t>language preservation</a:t>
            </a:r>
          </a:p>
          <a:p>
            <a:r>
              <a:rPr lang="en-US" dirty="0" smtClean="0">
                <a:latin typeface="+mj-lt"/>
              </a:rPr>
              <a:t>housing </a:t>
            </a:r>
          </a:p>
          <a:p>
            <a:r>
              <a:rPr lang="en-US" dirty="0" smtClean="0">
                <a:latin typeface="+mj-lt"/>
              </a:rPr>
              <a:t>journalism/ media</a:t>
            </a:r>
          </a:p>
          <a:p>
            <a:r>
              <a:rPr lang="en-US" dirty="0" smtClean="0">
                <a:latin typeface="+mj-lt"/>
              </a:rPr>
              <a:t>renewable energy</a:t>
            </a:r>
          </a:p>
          <a:p>
            <a:r>
              <a:rPr lang="en-US" dirty="0" smtClean="0">
                <a:latin typeface="+mj-lt"/>
              </a:rPr>
              <a:t>health care</a:t>
            </a:r>
          </a:p>
          <a:p>
            <a:r>
              <a:rPr lang="en-US" dirty="0" smtClean="0">
                <a:latin typeface="+mj-lt"/>
              </a:rPr>
              <a:t>social work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4875" y="5873750"/>
            <a:ext cx="3465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(just examples, not a complete list)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278583"/>
            <a:ext cx="10515600" cy="1325563"/>
          </a:xfrm>
        </p:spPr>
        <p:txBody>
          <a:bodyPr/>
          <a:lstStyle/>
          <a:p>
            <a:r>
              <a:rPr lang="en-US" u="sng" dirty="0" smtClean="0"/>
              <a:t>Why should I apply?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72078" y="1616178"/>
            <a:ext cx="6666470" cy="41865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Join our growing alumni network of distinguished leaders.</a:t>
            </a:r>
          </a:p>
          <a:p>
            <a:r>
              <a:rPr lang="en-US" dirty="0" smtClean="0">
                <a:latin typeface="+mj-lt"/>
              </a:rPr>
              <a:t>Meet like-minded students working on important, diverse issues.</a:t>
            </a:r>
          </a:p>
          <a:p>
            <a:r>
              <a:rPr lang="en-US" dirty="0" smtClean="0">
                <a:latin typeface="+mj-lt"/>
              </a:rPr>
              <a:t>Multiply your impact by networking with other leaders and public servants.</a:t>
            </a:r>
          </a:p>
          <a:p>
            <a:r>
              <a:rPr lang="en-US" dirty="0" smtClean="0">
                <a:latin typeface="+mj-lt"/>
              </a:rPr>
              <a:t>$7,000 for study in the next academic year.</a:t>
            </a:r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7" y="1578110"/>
            <a:ext cx="4358573" cy="35705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Qay-liwh Ammon, 2018 </a:t>
            </a:r>
            <a:r>
              <a:rPr lang="en-US" dirty="0"/>
              <a:t>Scholar, </a:t>
            </a:r>
            <a:r>
              <a:rPr lang="en-US" dirty="0" smtClean="0"/>
              <a:t>Native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266" y="1825625"/>
            <a:ext cx="5048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j-lt"/>
              </a:rPr>
              <a:t>Qay-liwh Ammon </a:t>
            </a:r>
            <a:r>
              <a:rPr lang="en-US" sz="2200" dirty="0" smtClean="0">
                <a:latin typeface="+mj-lt"/>
              </a:rPr>
              <a:t>was awarded a Udall scholarship </a:t>
            </a:r>
            <a:r>
              <a:rPr lang="en-US" sz="2200" dirty="0"/>
              <a:t>in the Tribal Public Policy category </a:t>
            </a:r>
            <a:r>
              <a:rPr lang="en-US" sz="2200" dirty="0" smtClean="0">
                <a:latin typeface="+mj-lt"/>
              </a:rPr>
              <a:t>as a </a:t>
            </a:r>
            <a:r>
              <a:rPr lang="en-US" sz="2200" dirty="0">
                <a:latin typeface="+mj-lt"/>
              </a:rPr>
              <a:t>junior studying Environmental Science with an option is in Environmental Water Resources. </a:t>
            </a:r>
            <a:r>
              <a:rPr lang="en-US" sz="2200" dirty="0" smtClean="0">
                <a:latin typeface="+mj-lt"/>
              </a:rPr>
              <a:t>She </a:t>
            </a:r>
            <a:r>
              <a:rPr lang="en-US" sz="2200" dirty="0">
                <a:latin typeface="+mj-lt"/>
              </a:rPr>
              <a:t>is from </a:t>
            </a:r>
            <a:r>
              <a:rPr lang="en-US" sz="2200" dirty="0" err="1">
                <a:latin typeface="+mj-lt"/>
              </a:rPr>
              <a:t>Salyer</a:t>
            </a:r>
            <a:r>
              <a:rPr lang="en-US" sz="2200" dirty="0">
                <a:latin typeface="+mj-lt"/>
              </a:rPr>
              <a:t>, CA and a member of the Hoopa Valley Tribe</a:t>
            </a:r>
            <a:r>
              <a:rPr lang="en-US" sz="2200" dirty="0" smtClean="0">
                <a:latin typeface="+mj-lt"/>
              </a:rPr>
              <a:t>. In her career, </a:t>
            </a:r>
            <a:r>
              <a:rPr lang="en-US" sz="2200" dirty="0">
                <a:latin typeface="+mj-lt"/>
              </a:rPr>
              <a:t>Qay-liwh plans to return to Northern California to address low water flows, which has caused the fish population to decline, and work to improve current laws and policies.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55" y="1690688"/>
            <a:ext cx="3624300" cy="4005618"/>
          </a:xfrm>
          <a:prstGeom prst="rect">
            <a:avLst/>
          </a:prstGeom>
        </p:spPr>
      </p:pic>
      <p:pic>
        <p:nvPicPr>
          <p:cNvPr id="6" name="Picture 2" descr="http://www.udall.gov/assets/udal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53" y="5541796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53" y="5664473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294" y="6212485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135" t="18488" r="24003" b="5903"/>
          <a:stretch/>
        </p:blipFill>
        <p:spPr>
          <a:xfrm>
            <a:off x="2450968" y="461914"/>
            <a:ext cx="6279819" cy="49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844293"/>
            <a:ext cx="11147855" cy="1325563"/>
          </a:xfrm>
        </p:spPr>
        <p:txBody>
          <a:bodyPr/>
          <a:lstStyle/>
          <a:p>
            <a:r>
              <a:rPr lang="en-US" u="sng" dirty="0" smtClean="0"/>
              <a:t>Frequently Asked Questions</a:t>
            </a:r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7855" cy="1325563"/>
          </a:xfrm>
        </p:spPr>
        <p:txBody>
          <a:bodyPr/>
          <a:lstStyle/>
          <a:p>
            <a:r>
              <a:rPr lang="en-US" u="sng" dirty="0" smtClean="0"/>
              <a:t>What is meant by Sophomores and Juniors?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Sophomores are in their second year of college (outside of high school). </a:t>
            </a:r>
          </a:p>
          <a:p>
            <a:r>
              <a:rPr lang="en-US" dirty="0" smtClean="0">
                <a:latin typeface="+mj-lt"/>
              </a:rPr>
              <a:t>The Foundation doesn’t worry about credits; terms of experience on campus are important.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78489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Juniors have 1 more year to complete after the year in which they apply. </a:t>
            </a:r>
          </a:p>
          <a:p>
            <a:r>
              <a:rPr lang="en-US" dirty="0" smtClean="0">
                <a:latin typeface="+mj-lt"/>
              </a:rPr>
              <a:t>Selected Scholars must be enrolled </a:t>
            </a:r>
            <a:r>
              <a:rPr lang="en-US" i="1" dirty="0" smtClean="0">
                <a:latin typeface="+mj-lt"/>
              </a:rPr>
              <a:t>full time all terms </a:t>
            </a:r>
            <a:r>
              <a:rPr lang="en-US" dirty="0" smtClean="0">
                <a:latin typeface="+mj-lt"/>
              </a:rPr>
              <a:t>of the academic year after winning the award.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365125"/>
            <a:ext cx="11006449" cy="1325563"/>
          </a:xfrm>
        </p:spPr>
        <p:txBody>
          <a:bodyPr/>
          <a:lstStyle/>
          <a:p>
            <a:r>
              <a:rPr lang="en-US" dirty="0" smtClean="0"/>
              <a:t>How do I demonstrate commitment to the </a:t>
            </a:r>
            <a:r>
              <a:rPr lang="en-US" b="1" u="sng" dirty="0" smtClean="0"/>
              <a:t>environment</a:t>
            </a:r>
            <a:r>
              <a:rPr lang="en-US" u="sng" dirty="0" smtClean="0"/>
              <a:t>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984375"/>
            <a:ext cx="11239500" cy="340460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Think of ways you’ve led positive solutions to environmental problems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“Crossing the aisle” is a big part of the Udall </a:t>
            </a:r>
            <a:r>
              <a:rPr lang="en-US" dirty="0" smtClean="0">
                <a:latin typeface="+mj-lt"/>
              </a:rPr>
              <a:t>legacy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Consider how you’ve demonstrated “civility, integrity, and consensus” in your work</a:t>
            </a:r>
            <a:endParaRPr lang="en-US" dirty="0">
              <a:latin typeface="+mj-lt"/>
            </a:endParaRPr>
          </a:p>
        </p:txBody>
      </p:sp>
      <p:pic>
        <p:nvPicPr>
          <p:cNvPr id="6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365125"/>
            <a:ext cx="11006449" cy="1325563"/>
          </a:xfrm>
        </p:spPr>
        <p:txBody>
          <a:bodyPr/>
          <a:lstStyle/>
          <a:p>
            <a:r>
              <a:rPr lang="en-US" dirty="0" smtClean="0"/>
              <a:t>How do I demonstrate commitment to </a:t>
            </a: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tribal policy</a:t>
            </a:r>
            <a:r>
              <a:rPr lang="en-US" u="sng" dirty="0"/>
              <a:t> </a:t>
            </a:r>
            <a:r>
              <a:rPr lang="en-US" b="1" u="sng" dirty="0" smtClean="0"/>
              <a:t>and</a:t>
            </a:r>
            <a:r>
              <a:rPr lang="en-US" u="sng" dirty="0" smtClean="0"/>
              <a:t> </a:t>
            </a:r>
            <a:r>
              <a:rPr lang="en-US" b="1" u="sng" dirty="0" smtClean="0"/>
              <a:t>health care</a:t>
            </a:r>
            <a:r>
              <a:rPr lang="en-US" u="sng" dirty="0" smtClean="0"/>
              <a:t>?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" y="2000250"/>
            <a:ext cx="10909300" cy="355061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Have </a:t>
            </a:r>
            <a:r>
              <a:rPr lang="en-US" dirty="0">
                <a:latin typeface="+mj-lt"/>
              </a:rPr>
              <a:t>you demonstrated your commitment to Indian country through participation in cultural activities and service to your community</a:t>
            </a:r>
            <a:r>
              <a:rPr lang="en-US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Are you working towards a career that will enable you to impact health care for your tribe or for Native Americans and Alaska Natives?</a:t>
            </a:r>
          </a:p>
          <a:p>
            <a:endParaRPr lang="en-US" sz="2400" u="sng" dirty="0" smtClean="0">
              <a:latin typeface="+mj-lt"/>
            </a:endParaRPr>
          </a:p>
        </p:txBody>
      </p:sp>
      <p:pic>
        <p:nvPicPr>
          <p:cNvPr id="6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377156"/>
            <a:ext cx="10515600" cy="1325563"/>
          </a:xfrm>
        </p:spPr>
        <p:txBody>
          <a:bodyPr/>
          <a:lstStyle/>
          <a:p>
            <a:r>
              <a:rPr lang="en-US" u="sng" dirty="0" smtClean="0"/>
              <a:t>How to Apply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1405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Review </a:t>
            </a:r>
            <a:r>
              <a:rPr lang="en-US" dirty="0" smtClean="0">
                <a:latin typeface="+mj-lt"/>
                <a:hlinkClick r:id="rId2"/>
              </a:rPr>
              <a:t>Udall website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Make an appointment with your Udall Faculty Representative </a:t>
            </a:r>
            <a:r>
              <a:rPr lang="en-US" dirty="0" smtClean="0">
                <a:latin typeface="+mj-lt"/>
                <a:hlinkClick r:id="rId3"/>
              </a:rPr>
              <a:t>leann.adam@oregonstate.edu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Start the application early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Think about who will write your three references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19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377156"/>
            <a:ext cx="10515600" cy="1325563"/>
          </a:xfrm>
        </p:spPr>
        <p:txBody>
          <a:bodyPr/>
          <a:lstStyle/>
          <a:p>
            <a:r>
              <a:rPr lang="en-US" u="sng" dirty="0" smtClean="0"/>
              <a:t>How to Apply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1405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Work with your Udall Faculty Representative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Online application</a:t>
            </a:r>
          </a:p>
          <a:p>
            <a:r>
              <a:rPr lang="en-US" dirty="0" smtClean="0">
                <a:latin typeface="+mj-lt"/>
              </a:rPr>
              <a:t>Short-answer questions (</a:t>
            </a:r>
            <a:r>
              <a:rPr lang="en-US" dirty="0" smtClean="0">
                <a:latin typeface="+mj-lt"/>
                <a:hlinkClick r:id="rId2"/>
              </a:rPr>
              <a:t>sample application </a:t>
            </a:r>
            <a:r>
              <a:rPr lang="en-US" dirty="0" smtClean="0">
                <a:latin typeface="+mj-lt"/>
              </a:rPr>
              <a:t>available) </a:t>
            </a:r>
          </a:p>
          <a:p>
            <a:r>
              <a:rPr lang="en-US" dirty="0" smtClean="0">
                <a:latin typeface="+mj-lt"/>
              </a:rPr>
              <a:t>Essay </a:t>
            </a:r>
            <a:r>
              <a:rPr lang="en-US" sz="2400" i="1" dirty="0" smtClean="0">
                <a:latin typeface="+mj-lt"/>
              </a:rPr>
              <a:t>(discuss a speech, legislative act, book, public policy statement by Morris or Stewart Udall and its impact on your field of study, interests and career goals) </a:t>
            </a:r>
            <a:endParaRPr lang="en-US" sz="2400" i="1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Three letters of recommendation</a:t>
            </a:r>
          </a:p>
          <a:p>
            <a:r>
              <a:rPr lang="en-US" dirty="0" smtClean="0">
                <a:latin typeface="+mj-lt"/>
              </a:rPr>
              <a:t>Transcripts</a:t>
            </a:r>
          </a:p>
          <a:p>
            <a:r>
              <a:rPr lang="en-US" dirty="0" smtClean="0">
                <a:latin typeface="+mj-lt"/>
              </a:rPr>
              <a:t>Revise, Revise, Revise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90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450318"/>
            <a:ext cx="10515600" cy="1325563"/>
          </a:xfrm>
        </p:spPr>
        <p:txBody>
          <a:bodyPr/>
          <a:lstStyle/>
          <a:p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51" y="1377648"/>
            <a:ext cx="11006449" cy="51302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>
              <a:latin typeface="+mj-lt"/>
            </a:endParaRPr>
          </a:p>
          <a:p>
            <a:pPr marL="0" indent="0">
              <a:buNone/>
            </a:pPr>
            <a:endParaRPr lang="en-US" i="1" dirty="0">
              <a:latin typeface="+mj-lt"/>
            </a:endParaRPr>
          </a:p>
          <a:p>
            <a:pPr marL="0" indent="0">
              <a:buNone/>
            </a:pPr>
            <a:r>
              <a:rPr lang="en-US" i="1" dirty="0" smtClean="0">
                <a:latin typeface="+mj-lt"/>
              </a:rPr>
              <a:t>The scholarship honors the legacies of Morris Udall and Stewart Udall whose careers had a significant impact on Native American self-governance, health, care, and the stewardship of public lands and natural resources. </a:t>
            </a:r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6378" y="1979934"/>
            <a:ext cx="5181600" cy="330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377156"/>
            <a:ext cx="10515600" cy="1325563"/>
          </a:xfrm>
        </p:spPr>
        <p:txBody>
          <a:bodyPr/>
          <a:lstStyle/>
          <a:p>
            <a:r>
              <a:rPr lang="en-US" u="sng" dirty="0" smtClean="0"/>
              <a:t>Next steps and deadlines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232" y="1825625"/>
            <a:ext cx="5550568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Application opens: early September annually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Campus deadline: early February</a:t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OSU Campus committee meets to select four nominees in each category: mid February</a:t>
            </a:r>
            <a:br>
              <a:rPr lang="en-US" sz="2400" dirty="0" smtClean="0">
                <a:latin typeface="+mj-lt"/>
              </a:rPr>
            </a:br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Udall national deadline (LeAnn submits nominee </a:t>
            </a:r>
            <a:r>
              <a:rPr lang="en-US" sz="2400" dirty="0">
                <a:latin typeface="+mj-lt"/>
              </a:rPr>
              <a:t>materials): </a:t>
            </a:r>
            <a:r>
              <a:rPr lang="en-US" sz="2400" dirty="0" smtClean="0">
                <a:latin typeface="+mj-lt"/>
              </a:rPr>
              <a:t>early March</a:t>
            </a:r>
            <a:endParaRPr lang="en-US" sz="24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210" y="1749128"/>
            <a:ext cx="47965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Selection committee meets </a:t>
            </a:r>
            <a:br>
              <a:rPr lang="en-US" sz="2400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late March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Decisions announced by </a:t>
            </a:r>
            <a:r>
              <a:rPr lang="en-US" sz="2400" b="1" dirty="0" smtClean="0">
                <a:latin typeface="+mj-lt"/>
              </a:rPr>
              <a:t>mid-April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Scholar Orientation in Tucson: </a:t>
            </a:r>
            <a:br>
              <a:rPr lang="en-US" sz="2400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August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0" y="41294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OSU National and Global Scholarships Advising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712380"/>
            <a:ext cx="74445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LeAnn Joy </a:t>
            </a:r>
            <a:r>
              <a:rPr lang="en-US" sz="2400" dirty="0" smtClean="0">
                <a:latin typeface="+mj-lt"/>
              </a:rPr>
              <a:t>Adam, Coordinator</a:t>
            </a:r>
            <a:r>
              <a:rPr lang="en-US" sz="2400" dirty="0" smtClean="0">
                <a:latin typeface="+mj-lt"/>
              </a:rPr>
              <a:t/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  <a:hlinkClick r:id="rId2"/>
              </a:rPr>
              <a:t>LeAnn.Adam@oregonstate.edu</a:t>
            </a:r>
            <a:r>
              <a:rPr lang="en-US" sz="2400" dirty="0" smtClean="0">
                <a:latin typeface="+mj-lt"/>
              </a:rPr>
              <a:t>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(541) 737-1996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Website: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hlinkClick r:id="rId3"/>
              </a:rPr>
              <a:t>http://topscholars.oregonstate.edu</a:t>
            </a:r>
            <a:r>
              <a:rPr lang="en-US" sz="2400" dirty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Instagram:</a:t>
            </a:r>
          </a:p>
          <a:p>
            <a:pPr marL="0" indent="0">
              <a:buNone/>
            </a:pPr>
            <a:r>
              <a:rPr lang="en-US" sz="2400" u="sng" dirty="0">
                <a:latin typeface="+mj-lt"/>
                <a:hlinkClick r:id="rId4"/>
              </a:rPr>
              <a:t>https://www.instagram.com/scholarshipsadvising_osu/</a:t>
            </a:r>
            <a:r>
              <a:rPr lang="en-US" sz="2400" dirty="0">
                <a:latin typeface="+mj-lt"/>
              </a:rPr>
              <a:t> </a:t>
            </a:r>
            <a:endParaRPr lang="en-US" sz="2400" dirty="0" smtClean="0">
              <a:latin typeface="+mj-lt"/>
            </a:endParaRPr>
          </a:p>
        </p:txBody>
      </p:sp>
      <p:pic>
        <p:nvPicPr>
          <p:cNvPr id="5" name="Picture 2" descr="http://www.udall.gov/assets/udall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450318"/>
            <a:ext cx="10515600" cy="1325563"/>
          </a:xfrm>
        </p:spPr>
        <p:txBody>
          <a:bodyPr/>
          <a:lstStyle/>
          <a:p>
            <a:r>
              <a:rPr lang="en-US" u="sng" dirty="0" smtClean="0"/>
              <a:t>Stewart Udall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51" y="1377648"/>
            <a:ext cx="11006449" cy="51302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6378" y="1979934"/>
            <a:ext cx="5181600" cy="330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9556" y="1969023"/>
            <a:ext cx="6147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Secretary of the Interior from 1961 to 1969. 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Under his leadership, the Interior Department aggressively promoted an expansion of federal public lands and assisted with the enactment of major environmental legislation. </a:t>
            </a:r>
          </a:p>
        </p:txBody>
      </p:sp>
      <p:pic>
        <p:nvPicPr>
          <p:cNvPr id="12" name="Picture 2" descr="http://media5.picsearch.com/is?uJMroGPQdvfVOrciivLd4Lzk0EAUTOXOMDEsgZCkSxI&amp;height=2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27" y="1750711"/>
            <a:ext cx="2390775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450318"/>
            <a:ext cx="10515600" cy="1325563"/>
          </a:xfrm>
        </p:spPr>
        <p:txBody>
          <a:bodyPr/>
          <a:lstStyle/>
          <a:p>
            <a:r>
              <a:rPr lang="en-US" u="sng" dirty="0" smtClean="0"/>
              <a:t>Morris Udall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51" y="1377648"/>
            <a:ext cx="11006449" cy="51302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6378" y="1979934"/>
            <a:ext cx="5181600" cy="330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4518" r="30553" b="35993"/>
          <a:stretch/>
        </p:blipFill>
        <p:spPr bwMode="auto">
          <a:xfrm>
            <a:off x="7258131" y="1113099"/>
            <a:ext cx="3717758" cy="365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9082" y="2356328"/>
            <a:ext cx="6147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US Congressman from AZ from 1961 – 1991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“…His concern for Native Americans and the environment resulted in numerous pieces of legislation moving through congress.”</a:t>
            </a:r>
          </a:p>
          <a:p>
            <a:r>
              <a:rPr lang="en-US" sz="2400" dirty="0">
                <a:cs typeface="Arial" panose="020B0604020202020204" pitchFamily="34" charset="0"/>
              </a:rPr>
              <a:t>		</a:t>
            </a:r>
            <a:r>
              <a:rPr lang="en-US" sz="2400" dirty="0" smtClean="0">
                <a:cs typeface="Arial" panose="020B0604020202020204" pitchFamily="34" charset="0"/>
              </a:rPr>
              <a:t>David </a:t>
            </a:r>
            <a:r>
              <a:rPr lang="en-US" sz="2400" dirty="0">
                <a:cs typeface="Arial" panose="020B0604020202020204" pitchFamily="34" charset="0"/>
              </a:rPr>
              <a:t>Broder, </a:t>
            </a:r>
            <a:r>
              <a:rPr lang="en-US" sz="2400" i="1" dirty="0">
                <a:cs typeface="Arial" panose="020B0604020202020204" pitchFamily="34" charset="0"/>
              </a:rPr>
              <a:t>Washington Post</a:t>
            </a:r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01" y="291568"/>
            <a:ext cx="10515600" cy="1325563"/>
          </a:xfrm>
        </p:spPr>
        <p:txBody>
          <a:bodyPr/>
          <a:lstStyle/>
          <a:p>
            <a:r>
              <a:rPr lang="en-US" u="sng" dirty="0" smtClean="0">
                <a:hlinkClick r:id="rId2"/>
              </a:rPr>
              <a:t>Udall Scholarship </a:t>
            </a:r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76" y="1520523"/>
            <a:ext cx="11006449" cy="51302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Nationally Competitive Scholarship for college sophomores and juniors </a:t>
            </a:r>
          </a:p>
          <a:p>
            <a:pPr marL="0" indent="0">
              <a:buNone/>
            </a:pP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Arial" panose="020B0604020202020204" pitchFamily="34" charset="0"/>
              </a:rPr>
              <a:t>Open to a range of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majors</a:t>
            </a:r>
            <a:endParaRPr lang="en-US" b="1" dirty="0">
              <a:latin typeface="+mj-lt"/>
            </a:endParaRPr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6378" y="1979934"/>
            <a:ext cx="5181600" cy="330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6" y="148693"/>
            <a:ext cx="10515600" cy="1325563"/>
          </a:xfrm>
        </p:spPr>
        <p:txBody>
          <a:bodyPr/>
          <a:lstStyle/>
          <a:p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76" y="1171273"/>
            <a:ext cx="11006449" cy="5130244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endParaRPr lang="en-US" b="1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b="1" dirty="0" smtClean="0">
                <a:latin typeface="+mj-lt"/>
              </a:rPr>
              <a:t>Strong </a:t>
            </a:r>
            <a:r>
              <a:rPr lang="en-US" b="1" dirty="0">
                <a:latin typeface="+mj-lt"/>
              </a:rPr>
              <a:t>c</a:t>
            </a:r>
            <a:r>
              <a:rPr lang="en-US" b="1" dirty="0" smtClean="0">
                <a:latin typeface="+mj-lt"/>
              </a:rPr>
              <a:t>andidates have demonstrated commitment </a:t>
            </a:r>
            <a:r>
              <a:rPr lang="en-US" b="1" dirty="0">
                <a:latin typeface="+mj-lt"/>
              </a:rPr>
              <a:t>to issues related </a:t>
            </a:r>
            <a:r>
              <a:rPr lang="en-US" b="1" dirty="0" smtClean="0">
                <a:latin typeface="+mj-lt"/>
              </a:rPr>
              <a:t>to:</a:t>
            </a:r>
          </a:p>
          <a:p>
            <a:pPr marL="0" indent="0">
              <a:lnSpc>
                <a:spcPct val="50000"/>
              </a:lnSpc>
              <a:buNone/>
            </a:pPr>
            <a:endParaRPr lang="en-US" b="1" dirty="0" smtClean="0">
              <a:latin typeface="+mj-lt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en-US" b="1" u="sng" dirty="0" smtClean="0">
                <a:latin typeface="+mj-lt"/>
              </a:rPr>
              <a:t>Environment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U</a:t>
            </a:r>
            <a:r>
              <a:rPr lang="en-US" dirty="0" smtClean="0">
                <a:latin typeface="+mj-lt"/>
              </a:rPr>
              <a:t>ndergraduates </a:t>
            </a:r>
            <a:r>
              <a:rPr lang="en-US" dirty="0">
                <a:latin typeface="+mj-lt"/>
              </a:rPr>
              <a:t>interested in conservation and environmental </a:t>
            </a:r>
            <a:r>
              <a:rPr lang="en-US" dirty="0" smtClean="0">
                <a:latin typeface="+mj-lt"/>
              </a:rPr>
              <a:t>issues</a:t>
            </a: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OR: </a:t>
            </a:r>
            <a:r>
              <a:rPr lang="en-US" b="1" u="sng" dirty="0" smtClean="0">
                <a:latin typeface="+mj-lt"/>
              </a:rPr>
              <a:t>Tribal </a:t>
            </a:r>
            <a:r>
              <a:rPr lang="en-US" b="1" u="sng" dirty="0">
                <a:latin typeface="+mj-lt"/>
              </a:rPr>
              <a:t>Policy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Native </a:t>
            </a:r>
            <a:r>
              <a:rPr lang="en-US" dirty="0">
                <a:latin typeface="+mj-lt"/>
              </a:rPr>
              <a:t>Americans and Alaska Natives working on an array of policy issues in Indian </a:t>
            </a:r>
            <a:r>
              <a:rPr lang="en-US" dirty="0" smtClean="0">
                <a:latin typeface="+mj-lt"/>
              </a:rPr>
              <a:t>country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OR: </a:t>
            </a:r>
            <a:r>
              <a:rPr lang="en-US" b="1" u="sng" dirty="0" smtClean="0">
                <a:latin typeface="+mj-lt"/>
              </a:rPr>
              <a:t>Native </a:t>
            </a:r>
            <a:r>
              <a:rPr lang="en-US" b="1" u="sng" dirty="0">
                <a:latin typeface="+mj-lt"/>
              </a:rPr>
              <a:t>Health Care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For Native Americans and Alaska Natives pursuing health-related careers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6378" y="1979934"/>
            <a:ext cx="5181600" cy="330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01" y="291568"/>
            <a:ext cx="10515600" cy="1325563"/>
          </a:xfrm>
        </p:spPr>
        <p:txBody>
          <a:bodyPr/>
          <a:lstStyle/>
          <a:p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76" y="1472898"/>
            <a:ext cx="11006449" cy="5130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Candidates </a:t>
            </a:r>
            <a:r>
              <a:rPr lang="en-US" dirty="0">
                <a:latin typeface="+mj-lt"/>
              </a:rPr>
              <a:t>must demonstrate deep and sustained commitment to the environment </a:t>
            </a:r>
            <a:r>
              <a:rPr lang="en-US" dirty="0" smtClean="0">
                <a:latin typeface="+mj-lt"/>
              </a:rPr>
              <a:t>through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leadership activities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public </a:t>
            </a:r>
            <a:r>
              <a:rPr lang="en-US" dirty="0">
                <a:latin typeface="+mj-lt"/>
              </a:rPr>
              <a:t>service (paid or unpaid</a:t>
            </a:r>
            <a:r>
              <a:rPr lang="en-US" dirty="0" smtClean="0">
                <a:latin typeface="+mj-lt"/>
              </a:rPr>
              <a:t>)</a:t>
            </a:r>
          </a:p>
          <a:p>
            <a:r>
              <a:rPr lang="en-US" dirty="0" smtClean="0">
                <a:latin typeface="+mj-lt"/>
              </a:rPr>
              <a:t>community involvement </a:t>
            </a: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GPA </a:t>
            </a:r>
            <a:r>
              <a:rPr lang="en-US" dirty="0">
                <a:latin typeface="+mj-lt"/>
              </a:rPr>
              <a:t>is not a factor, but students should be engaged in challenging coursework that supports their career goals. </a:t>
            </a:r>
            <a:endParaRPr lang="en-US" b="1" dirty="0" smtClean="0">
              <a:latin typeface="+mj-lt"/>
            </a:endParaRPr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6378" y="1979934"/>
            <a:ext cx="5181600" cy="330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01" y="291568"/>
            <a:ext cx="10515600" cy="1325563"/>
          </a:xfrm>
        </p:spPr>
        <p:txBody>
          <a:bodyPr/>
          <a:lstStyle/>
          <a:p>
            <a:r>
              <a:rPr lang="en-US" u="sng" dirty="0" smtClean="0"/>
              <a:t>Overview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76" y="1472898"/>
            <a:ext cx="11006449" cy="5130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Each year, the </a:t>
            </a:r>
            <a:r>
              <a:rPr lang="en-US" dirty="0">
                <a:latin typeface="+mj-lt"/>
              </a:rPr>
              <a:t>Udall </a:t>
            </a:r>
            <a:r>
              <a:rPr lang="en-US" dirty="0" smtClean="0">
                <a:latin typeface="+mj-lt"/>
              </a:rPr>
              <a:t>Foundation awards 55 </a:t>
            </a:r>
            <a:r>
              <a:rPr lang="en-US" dirty="0">
                <a:latin typeface="+mj-lt"/>
              </a:rPr>
              <a:t>scholarships of up to $7,000 each.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6378" y="1979934"/>
            <a:ext cx="5181600" cy="330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51" y="380115"/>
            <a:ext cx="10515600" cy="1325563"/>
          </a:xfrm>
        </p:spPr>
        <p:txBody>
          <a:bodyPr/>
          <a:lstStyle/>
          <a:p>
            <a:r>
              <a:rPr lang="en-US" u="sng" dirty="0" smtClean="0"/>
              <a:t>Who should apply?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7648"/>
            <a:ext cx="10515600" cy="5130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Sophomores and juniors who are passionate about using their career to benefit the </a:t>
            </a:r>
            <a:r>
              <a:rPr lang="en-US" b="1" u="sng" dirty="0">
                <a:latin typeface="+mj-lt"/>
              </a:rPr>
              <a:t>E</a:t>
            </a:r>
            <a:r>
              <a:rPr lang="en-US" b="1" u="sng" dirty="0" smtClean="0">
                <a:latin typeface="+mj-lt"/>
              </a:rPr>
              <a:t>nvironment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sz="1000" dirty="0" smtClean="0">
                <a:latin typeface="+mj-lt"/>
              </a:rPr>
              <a:t>  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		</a:t>
            </a:r>
          </a:p>
          <a:p>
            <a:pPr marL="0" indent="0" algn="ctr">
              <a:buNone/>
            </a:pP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		</a:t>
            </a:r>
            <a:r>
              <a:rPr lang="en-US" sz="2000" dirty="0" smtClean="0">
                <a:latin typeface="+mj-lt"/>
              </a:rPr>
              <a:t>(just examples, not a complete list)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31889" y="2350316"/>
            <a:ext cx="5181600" cy="3303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latin typeface="+mj-lt"/>
              </a:rPr>
              <a:t>biology/ chemistry</a:t>
            </a:r>
          </a:p>
          <a:p>
            <a:pPr lvl="0"/>
            <a:r>
              <a:rPr lang="en-US" dirty="0">
                <a:latin typeface="+mj-lt"/>
              </a:rPr>
              <a:t>enviro education</a:t>
            </a:r>
          </a:p>
          <a:p>
            <a:pPr lvl="0"/>
            <a:r>
              <a:rPr lang="en-US" dirty="0">
                <a:latin typeface="+mj-lt"/>
              </a:rPr>
              <a:t>enviro economics </a:t>
            </a:r>
          </a:p>
          <a:p>
            <a:pPr lvl="0"/>
            <a:r>
              <a:rPr lang="en-US" dirty="0">
                <a:latin typeface="+mj-lt"/>
              </a:rPr>
              <a:t>natural resources/ wildlife </a:t>
            </a:r>
            <a:r>
              <a:rPr lang="en-US" dirty="0" err="1">
                <a:latin typeface="+mj-lt"/>
              </a:rPr>
              <a:t>mgmt</a:t>
            </a:r>
            <a:endParaRPr lang="en-US" dirty="0">
              <a:latin typeface="+mj-lt"/>
            </a:endParaRPr>
          </a:p>
          <a:p>
            <a:pPr lvl="0"/>
            <a:r>
              <a:rPr lang="en-US" dirty="0">
                <a:latin typeface="+mj-lt"/>
              </a:rPr>
              <a:t>engineering</a:t>
            </a:r>
          </a:p>
          <a:p>
            <a:pPr lvl="0"/>
            <a:r>
              <a:rPr lang="en-US" dirty="0">
                <a:latin typeface="+mj-lt"/>
              </a:rPr>
              <a:t>journalism/ media</a:t>
            </a:r>
          </a:p>
          <a:p>
            <a:pPr lvl="0"/>
            <a:r>
              <a:rPr lang="en-US" dirty="0">
                <a:latin typeface="+mj-lt"/>
              </a:rPr>
              <a:t>renewable energy</a:t>
            </a:r>
          </a:p>
          <a:p>
            <a:pPr lvl="0"/>
            <a:r>
              <a:rPr lang="en-US" dirty="0">
                <a:latin typeface="+mj-lt"/>
              </a:rPr>
              <a:t>international relations</a:t>
            </a:r>
          </a:p>
          <a:p>
            <a:pPr lvl="0"/>
            <a:r>
              <a:rPr lang="en-US" dirty="0">
                <a:latin typeface="+mj-lt"/>
              </a:rPr>
              <a:t>theater/ music/ visual arts</a:t>
            </a:r>
          </a:p>
          <a:p>
            <a:pPr lvl="0"/>
            <a:r>
              <a:rPr lang="en-US" dirty="0">
                <a:latin typeface="+mj-lt"/>
              </a:rPr>
              <a:t>sustainable development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405520" y="2235244"/>
            <a:ext cx="5181600" cy="330732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>
                <a:latin typeface="+mj-lt"/>
              </a:rPr>
              <a:t>sustainable </a:t>
            </a:r>
            <a:r>
              <a:rPr lang="en-US" dirty="0">
                <a:latin typeface="+mj-lt"/>
              </a:rPr>
              <a:t>textiles and fashion</a:t>
            </a:r>
          </a:p>
          <a:p>
            <a:pPr lvl="0"/>
            <a:r>
              <a:rPr lang="en-US" dirty="0">
                <a:latin typeface="+mj-lt"/>
              </a:rPr>
              <a:t>environmental justice</a:t>
            </a:r>
          </a:p>
          <a:p>
            <a:pPr lvl="0"/>
            <a:r>
              <a:rPr lang="en-US" dirty="0">
                <a:latin typeface="+mj-lt"/>
              </a:rPr>
              <a:t>architecture and design</a:t>
            </a:r>
          </a:p>
          <a:p>
            <a:pPr lvl="0"/>
            <a:r>
              <a:rPr lang="en-US" dirty="0">
                <a:latin typeface="+mj-lt"/>
              </a:rPr>
              <a:t>urban planning </a:t>
            </a:r>
          </a:p>
          <a:p>
            <a:pPr lvl="0"/>
            <a:r>
              <a:rPr lang="en-US" dirty="0">
                <a:latin typeface="+mj-lt"/>
              </a:rPr>
              <a:t>sustainable agriculture</a:t>
            </a:r>
          </a:p>
          <a:p>
            <a:pPr lvl="0"/>
            <a:r>
              <a:rPr lang="en-US" dirty="0">
                <a:latin typeface="+mj-lt"/>
              </a:rPr>
              <a:t>ecology</a:t>
            </a:r>
          </a:p>
          <a:p>
            <a:pPr lvl="0"/>
            <a:r>
              <a:rPr lang="en-US" dirty="0">
                <a:latin typeface="+mj-lt"/>
              </a:rPr>
              <a:t>law and policy</a:t>
            </a:r>
          </a:p>
          <a:p>
            <a:pPr lvl="0"/>
            <a:r>
              <a:rPr lang="en-US" dirty="0">
                <a:latin typeface="+mj-lt"/>
              </a:rPr>
              <a:t>marine science</a:t>
            </a:r>
          </a:p>
          <a:p>
            <a:pPr lvl="0"/>
            <a:r>
              <a:rPr lang="en-US" dirty="0">
                <a:latin typeface="+mj-lt"/>
              </a:rPr>
              <a:t>waste </a:t>
            </a:r>
            <a:r>
              <a:rPr lang="en-US" dirty="0" smtClean="0">
                <a:latin typeface="+mj-lt"/>
              </a:rPr>
              <a:t>management</a:t>
            </a:r>
          </a:p>
          <a:p>
            <a:pPr lvl="0"/>
            <a:r>
              <a:rPr lang="en-US" dirty="0" smtClean="0">
                <a:latin typeface="+mj-lt"/>
              </a:rPr>
              <a:t>…</a:t>
            </a:r>
          </a:p>
          <a:p>
            <a:pPr lvl="0"/>
            <a:endParaRPr lang="en-US" dirty="0"/>
          </a:p>
        </p:txBody>
      </p:sp>
      <p:pic>
        <p:nvPicPr>
          <p:cNvPr id="7" name="Picture 2" descr="http://www.udall.gov/assets/udall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8" y="5487360"/>
            <a:ext cx="4080047" cy="1193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7351" y="6138560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udall.gov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6378" y="1979934"/>
            <a:ext cx="5181600" cy="330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11877</TotalTime>
  <Words>936</Words>
  <Application>Microsoft Office PowerPoint</Application>
  <PresentationFormat>Widescreen</PresentationFormat>
  <Paragraphs>179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Office Theme</vt:lpstr>
      <vt:lpstr>PowerPoint Presentation</vt:lpstr>
      <vt:lpstr>Overview</vt:lpstr>
      <vt:lpstr>Stewart Udall</vt:lpstr>
      <vt:lpstr>Morris Udall</vt:lpstr>
      <vt:lpstr>Udall Scholarship Overview</vt:lpstr>
      <vt:lpstr>Overview</vt:lpstr>
      <vt:lpstr>Overview</vt:lpstr>
      <vt:lpstr>Overview</vt:lpstr>
      <vt:lpstr>Who should apply?</vt:lpstr>
      <vt:lpstr>Who should apply? </vt:lpstr>
      <vt:lpstr>Why should I apply?</vt:lpstr>
      <vt:lpstr>Qay-liwh Ammon, 2018 Scholar, Native Policy</vt:lpstr>
      <vt:lpstr>PowerPoint Presentation</vt:lpstr>
      <vt:lpstr>Frequently Asked Questions</vt:lpstr>
      <vt:lpstr>What is meant by Sophomores and Juniors?</vt:lpstr>
      <vt:lpstr>How do I demonstrate commitment to the environment?</vt:lpstr>
      <vt:lpstr>How do I demonstrate commitment to  tribal policy and health care?</vt:lpstr>
      <vt:lpstr>How to Apply</vt:lpstr>
      <vt:lpstr>How to Apply</vt:lpstr>
      <vt:lpstr>Next steps and deadlines</vt:lpstr>
      <vt:lpstr>OSU National and Global Scholarships Advising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Randler</dc:creator>
  <cp:lastModifiedBy>Adam, LeAnn Joy</cp:lastModifiedBy>
  <cp:revision>62</cp:revision>
  <dcterms:created xsi:type="dcterms:W3CDTF">2015-11-12T23:36:51Z</dcterms:created>
  <dcterms:modified xsi:type="dcterms:W3CDTF">2020-11-04T18:17:55Z</dcterms:modified>
</cp:coreProperties>
</file>