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2" r:id="rId6"/>
    <p:sldMasterId id="2147483654" r:id="rId7"/>
    <p:sldMasterId id="214748365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y="6858000" cx="12192000"/>
  <p:notesSz cx="6858000" cy="9144000"/>
  <p:embeddedFontLs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iECUz2b3Bspm4mjK2bplIVLr/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478F7F-7FFB-481A-8C9F-01711FA68B15}">
  <a:tblStyle styleId="{34478F7F-7FFB-481A-8C9F-01711FA68B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Introduce yourself and your affiliation. </a:t>
            </a:r>
            <a:endParaRPr/>
          </a:p>
          <a:p>
            <a:pPr indent="-171450" lvl="0" marL="171450" rtl="0" algn="l">
              <a:spcBef>
                <a:spcPts val="0"/>
              </a:spcBef>
              <a:spcAft>
                <a:spcPts val="0"/>
              </a:spcAft>
              <a:buClr>
                <a:schemeClr val="dk1"/>
              </a:buClr>
              <a:buSzPts val="1200"/>
              <a:buFont typeface="Arial"/>
              <a:buChar char="•"/>
            </a:pPr>
            <a:r>
              <a:rPr lang="en-US"/>
              <a:t>Find a way to connect with your audience: Either share a little of your background (what led you to your role) or go around the room and do brief introductions (name, year, FOS, country of interest, what are you passionate about?) </a:t>
            </a:r>
            <a:endParaRPr/>
          </a:p>
          <a:p>
            <a:pPr indent="-171450" lvl="0" marL="171450" rtl="0" algn="l">
              <a:spcBef>
                <a:spcPts val="0"/>
              </a:spcBef>
              <a:spcAft>
                <a:spcPts val="0"/>
              </a:spcAft>
              <a:buClr>
                <a:schemeClr val="dk1"/>
              </a:buClr>
              <a:buSzPts val="1200"/>
              <a:buFont typeface="Arial"/>
              <a:buChar char="•"/>
            </a:pPr>
            <a:r>
              <a:rPr lang="en-US"/>
              <a:t>Big Picture: The Fulbright U.S. Student Program, provides 1-year, fully funded grants for graduating seniors, recent graduates, graduate students, and young professionals to conduct individually designed research projects, enroll in graduate school, or teach English abroad. </a:t>
            </a:r>
            <a:endParaRPr/>
          </a:p>
        </p:txBody>
      </p:sp>
      <p:sp>
        <p:nvSpPr>
          <p:cNvPr id="35" name="Google Shape;3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US"/>
              <a:t>Within the Fulbright Application system, preliminary questions will impact the information that will be visible on subsequent pages of the application. As such, these must be answered correctly. </a:t>
            </a:r>
            <a:endParaRPr/>
          </a:p>
          <a:p>
            <a:pPr indent="-285750" lvl="0" marL="285750" rtl="0" algn="l">
              <a:spcBef>
                <a:spcPts val="0"/>
              </a:spcBef>
              <a:spcAft>
                <a:spcPts val="0"/>
              </a:spcAft>
              <a:buClr>
                <a:schemeClr val="dk1"/>
              </a:buClr>
              <a:buSzPts val="1200"/>
              <a:buFont typeface="Arial"/>
              <a:buChar char="•"/>
            </a:pPr>
            <a:r>
              <a:rPr lang="en-US"/>
              <a:t>Short answer questions: </a:t>
            </a:r>
            <a:endParaRPr/>
          </a:p>
          <a:p>
            <a:pPr indent="-285750" lvl="0" marL="285750" rtl="0" algn="l">
              <a:spcBef>
                <a:spcPts val="0"/>
              </a:spcBef>
              <a:spcAft>
                <a:spcPts val="0"/>
              </a:spcAft>
              <a:buClr>
                <a:schemeClr val="dk1"/>
              </a:buClr>
              <a:buSzPts val="1200"/>
              <a:buFont typeface="Arial"/>
              <a:buChar char="•"/>
            </a:pPr>
            <a:r>
              <a:rPr lang="en-US"/>
              <a:t>Essays: The heart of the application. This is where you should address the </a:t>
            </a:r>
            <a:r>
              <a:rPr b="1" lang="en-US"/>
              <a:t>what, when, where, why, and how</a:t>
            </a:r>
            <a:r>
              <a:rPr lang="en-US"/>
              <a:t> of your Fulbright project. </a:t>
            </a:r>
            <a:endParaRPr/>
          </a:p>
          <a:p>
            <a:pPr indent="-285750" lvl="1" marL="457200" rtl="0" algn="l">
              <a:spcBef>
                <a:spcPts val="0"/>
              </a:spcBef>
              <a:spcAft>
                <a:spcPts val="0"/>
              </a:spcAft>
              <a:buClr>
                <a:schemeClr val="dk1"/>
              </a:buClr>
              <a:buSzPts val="1200"/>
              <a:buFont typeface="Arial"/>
              <a:buChar char="•"/>
            </a:pPr>
            <a:r>
              <a:rPr b="1" lang="en-US"/>
              <a:t>The Statement of Grant Purpose for S/R awards</a:t>
            </a:r>
            <a:r>
              <a:rPr lang="en-US"/>
              <a:t> is a 2-page document detailing an</a:t>
            </a:r>
            <a:r>
              <a:rPr b="1" lang="en-US"/>
              <a:t> </a:t>
            </a:r>
            <a:r>
              <a:rPr lang="en-US"/>
              <a:t>intellectually-compelling and feasible project proposal or justification for pursuing a graduate degree program. </a:t>
            </a:r>
            <a:endParaRPr/>
          </a:p>
          <a:p>
            <a:pPr indent="-285750" lvl="1" marL="457200" rtl="0" algn="l">
              <a:spcBef>
                <a:spcPts val="0"/>
              </a:spcBef>
              <a:spcAft>
                <a:spcPts val="0"/>
              </a:spcAft>
              <a:buClr>
                <a:schemeClr val="dk1"/>
              </a:buClr>
              <a:buSzPts val="1200"/>
              <a:buFont typeface="Arial"/>
              <a:buChar char="•"/>
            </a:pPr>
            <a:r>
              <a:rPr lang="en-US"/>
              <a:t>The Statement of Grant Purpose should make it clear why you must go to the host country in order to complete your proposed research or study program, and that you have the requisite academic or professional experience and language skills to fulfill your proposal. </a:t>
            </a:r>
            <a:endParaRPr/>
          </a:p>
          <a:p>
            <a:pPr indent="-285750" lvl="1" marL="457200" rtl="0" algn="l">
              <a:spcBef>
                <a:spcPts val="0"/>
              </a:spcBef>
              <a:spcAft>
                <a:spcPts val="0"/>
              </a:spcAft>
              <a:buClr>
                <a:schemeClr val="dk1"/>
              </a:buClr>
              <a:buSzPts val="1200"/>
              <a:buFont typeface="Arial"/>
              <a:buChar char="•"/>
            </a:pPr>
            <a:r>
              <a:rPr b="1" lang="en-US"/>
              <a:t>The Statement of Grant Purpose for ETA awards</a:t>
            </a:r>
            <a:r>
              <a:rPr lang="en-US"/>
              <a:t> is a 1-page document detailing why you are interested in teaching English to non-native speakers, as well as why you have chosen to apply to a particular country. </a:t>
            </a:r>
            <a:endParaRPr/>
          </a:p>
          <a:p>
            <a:pPr indent="-285750" lvl="1" marL="457200" rtl="0" algn="l">
              <a:spcBef>
                <a:spcPts val="0"/>
              </a:spcBef>
              <a:spcAft>
                <a:spcPts val="0"/>
              </a:spcAft>
              <a:buClr>
                <a:schemeClr val="dk1"/>
              </a:buClr>
              <a:buSzPts val="1200"/>
              <a:buFont typeface="Arial"/>
              <a:buChar char="•"/>
            </a:pPr>
            <a:r>
              <a:rPr lang="en-US"/>
              <a:t>The Statement should describe any teaching or related experience, while clearly describing what you will bring to the classroom in the host country; including lesson plans, activity ideas, and educational strategies you plan to implement.</a:t>
            </a:r>
            <a:endParaRPr/>
          </a:p>
          <a:p>
            <a:pPr indent="-285750" lvl="1" marL="457200" rtl="0" algn="l">
              <a:spcBef>
                <a:spcPts val="0"/>
              </a:spcBef>
              <a:spcAft>
                <a:spcPts val="0"/>
              </a:spcAft>
              <a:buClr>
                <a:schemeClr val="dk1"/>
              </a:buClr>
              <a:buSzPts val="1200"/>
              <a:buFont typeface="Arial"/>
              <a:buChar char="•"/>
            </a:pPr>
            <a:r>
              <a:rPr b="1" lang="en-US"/>
              <a:t>The Personal Statement </a:t>
            </a:r>
            <a:r>
              <a:rPr lang="en-US"/>
              <a:t>is a 1-page biography in narrative form. It is an opportunity to introduce yourself to the screening committee members on a personal level. </a:t>
            </a:r>
            <a:endParaRPr/>
          </a:p>
          <a:p>
            <a:pPr indent="-285750" lvl="1" marL="457200" rtl="0" algn="l">
              <a:spcBef>
                <a:spcPts val="0"/>
              </a:spcBef>
              <a:spcAft>
                <a:spcPts val="0"/>
              </a:spcAft>
              <a:buClr>
                <a:schemeClr val="dk1"/>
              </a:buClr>
              <a:buSzPts val="1200"/>
              <a:buFont typeface="Arial"/>
              <a:buChar char="•"/>
            </a:pPr>
            <a:r>
              <a:rPr lang="en-US"/>
              <a:t>The style is up to the writer, but the content should convey one's background and motivation for applying to the program and how this opportunity fits into one's future plans. </a:t>
            </a:r>
            <a:endParaRPr/>
          </a:p>
          <a:p>
            <a:pPr indent="-285750" lvl="1" marL="457200" rtl="0" algn="l">
              <a:spcBef>
                <a:spcPts val="0"/>
              </a:spcBef>
              <a:spcAft>
                <a:spcPts val="0"/>
              </a:spcAft>
              <a:buClr>
                <a:schemeClr val="dk1"/>
              </a:buClr>
              <a:buSzPts val="1200"/>
              <a:buFont typeface="Arial"/>
              <a:buChar char="•"/>
            </a:pPr>
            <a:r>
              <a:rPr lang="en-US"/>
              <a:t>Full Application Components (and Tips): https://us.fulbrightonline.org/applicants/application-components</a:t>
            </a:r>
            <a:endParaRPr/>
          </a:p>
          <a:p>
            <a:pPr indent="-285750" lvl="1" marL="457200" rtl="0" algn="l">
              <a:spcBef>
                <a:spcPts val="0"/>
              </a:spcBef>
              <a:spcAft>
                <a:spcPts val="0"/>
              </a:spcAft>
              <a:buClr>
                <a:schemeClr val="dk1"/>
              </a:buClr>
              <a:buSzPts val="1200"/>
              <a:buFont typeface="Arial"/>
              <a:buChar char="•"/>
            </a:pPr>
            <a:r>
              <a:rPr lang="en-US"/>
              <a:t>Application Check List: https://us.fulbrightonline.org/applicants/application-checklists</a:t>
            </a:r>
            <a:endParaRPr/>
          </a:p>
        </p:txBody>
      </p:sp>
      <p:sp>
        <p:nvSpPr>
          <p:cNvPr id="155" name="Google Shape;1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a4fbe4258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3a4fbe4258_0_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3a4fbe4258_0_1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3a4fbe4258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3a4fbe4258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US"/>
              <a:t>The application cycle opens annually at the end of March. </a:t>
            </a:r>
            <a:endParaRPr/>
          </a:p>
          <a:p>
            <a:pPr indent="-285750" lvl="0" marL="285750" rtl="0" algn="l">
              <a:spcBef>
                <a:spcPts val="0"/>
              </a:spcBef>
              <a:spcAft>
                <a:spcPts val="0"/>
              </a:spcAft>
              <a:buClr>
                <a:schemeClr val="dk1"/>
              </a:buClr>
              <a:buSzPts val="1200"/>
              <a:buFont typeface="Arial"/>
              <a:buChar char="•"/>
            </a:pPr>
            <a:r>
              <a:rPr lang="en-US"/>
              <a:t>Applicants are encouraged to begin the process of selecting a grant and country and contacting their Fulbright Program Adviser and other possible advisers who will assist with application preparation. Applicants should begin designing their project and preparing their application as soon as possible after the application cycle begins.</a:t>
            </a:r>
            <a:endParaRPr/>
          </a:p>
          <a:p>
            <a:pPr indent="-285750" lvl="0" marL="285750" rtl="0" algn="l">
              <a:spcBef>
                <a:spcPts val="0"/>
              </a:spcBef>
              <a:spcAft>
                <a:spcPts val="0"/>
              </a:spcAft>
              <a:buClr>
                <a:schemeClr val="dk1"/>
              </a:buClr>
              <a:buSzPts val="1200"/>
              <a:buFont typeface="Arial"/>
              <a:buChar char="•"/>
            </a:pPr>
            <a:r>
              <a:rPr lang="en-US"/>
              <a:t>National deadline is Tuesday, Oct. 11th, 2022 at 5pm ET. We will </a:t>
            </a:r>
            <a:r>
              <a:rPr b="1" lang="en-US"/>
              <a:t>Not </a:t>
            </a:r>
            <a:r>
              <a:rPr lang="en-US"/>
              <a:t>accept </a:t>
            </a:r>
            <a:r>
              <a:rPr b="1" lang="en-US"/>
              <a:t>any </a:t>
            </a:r>
            <a:r>
              <a:rPr lang="en-US"/>
              <a:t>applications after that date and time. </a:t>
            </a:r>
            <a:endParaRPr/>
          </a:p>
          <a:p>
            <a:pPr indent="-285750" lvl="0" marL="285750" rtl="0" algn="l">
              <a:spcBef>
                <a:spcPts val="0"/>
              </a:spcBef>
              <a:spcAft>
                <a:spcPts val="0"/>
              </a:spcAft>
              <a:buClr>
                <a:schemeClr val="dk1"/>
              </a:buClr>
              <a:buSzPts val="1200"/>
              <a:buFont typeface="Arial"/>
              <a:buChar char="•"/>
            </a:pPr>
            <a:r>
              <a:rPr lang="en-US"/>
              <a:t>After the National Deadline in October, applications will be reviewed by the National Screening Committee (or NSC). The NSC meetings are comprised of U.S. college faculty and professionals representing various academic and artistic disciplines from institutions across the United States.</a:t>
            </a:r>
            <a:endParaRPr/>
          </a:p>
          <a:p>
            <a:pPr indent="-285750" lvl="0" marL="285750" rtl="0" algn="l">
              <a:spcBef>
                <a:spcPts val="0"/>
              </a:spcBef>
              <a:spcAft>
                <a:spcPts val="0"/>
              </a:spcAft>
              <a:buClr>
                <a:schemeClr val="dk1"/>
              </a:buClr>
              <a:buSzPts val="1200"/>
              <a:buFont typeface="Arial"/>
              <a:buChar char="•"/>
            </a:pPr>
            <a:r>
              <a:rPr lang="en-US"/>
              <a:t>Applicants will be notified in the application system, as early as December, if they are selected as a Semi-Finalist and their application recommended to the host country for further review. </a:t>
            </a:r>
            <a:endParaRPr/>
          </a:p>
          <a:p>
            <a:pPr indent="-285750" lvl="0" marL="285750" rtl="0" algn="l">
              <a:spcBef>
                <a:spcPts val="0"/>
              </a:spcBef>
              <a:spcAft>
                <a:spcPts val="0"/>
              </a:spcAft>
              <a:buClr>
                <a:schemeClr val="dk1"/>
              </a:buClr>
              <a:buSzPts val="1200"/>
              <a:buFont typeface="Arial"/>
              <a:buChar char="•"/>
            </a:pPr>
            <a:r>
              <a:rPr lang="en-US"/>
              <a:t>Fulbright Commissions and U.S. Embassies review semi-finalist applications and make selections. Country selections are then approved by the J. William Fulbright Foreign Scholarship Board. </a:t>
            </a:r>
            <a:endParaRPr/>
          </a:p>
          <a:p>
            <a:pPr indent="-285750" lvl="0" marL="285750" rtl="0" algn="l">
              <a:spcBef>
                <a:spcPts val="0"/>
              </a:spcBef>
              <a:spcAft>
                <a:spcPts val="0"/>
              </a:spcAft>
              <a:buClr>
                <a:schemeClr val="dk1"/>
              </a:buClr>
              <a:buSzPts val="1200"/>
              <a:buFont typeface="Arial"/>
              <a:buChar char="•"/>
            </a:pPr>
            <a:r>
              <a:rPr lang="en-US"/>
              <a:t>In most cases, grant dates correspond to the academic calendar of the host country. Approximate dates of the academic year in each country can be found its Country Summary page on our website, us.fulbrightonline.org.</a:t>
            </a:r>
            <a:endParaRPr/>
          </a:p>
          <a:p>
            <a:pPr indent="-285750" lvl="0" marL="285750" rtl="0" algn="l">
              <a:spcBef>
                <a:spcPts val="0"/>
              </a:spcBef>
              <a:spcAft>
                <a:spcPts val="0"/>
              </a:spcAft>
              <a:buClr>
                <a:schemeClr val="dk1"/>
              </a:buClr>
              <a:buSzPts val="1200"/>
              <a:buFont typeface="Arial"/>
              <a:buChar char="•"/>
            </a:pPr>
            <a:r>
              <a:rPr lang="en-US"/>
              <a:t>For more on Award Benefits: https://us.fulbrightonline.org/about/award-benefits</a:t>
            </a:r>
            <a:endParaRPr/>
          </a:p>
          <a:p>
            <a:pPr indent="-209550" lvl="0" marL="2857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70" name="Google Shape;170;g23a4fbe4258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a4fbe4258_0_127: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3a4fbe4258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900"/>
              <a:buFont typeface="Arial"/>
              <a:buChar char="•"/>
            </a:pPr>
            <a:r>
              <a:rPr lang="en-US" sz="1900"/>
              <a:t>"I Am Fulbright" Video Resource: </a:t>
            </a:r>
            <a:r>
              <a:rPr lang="en-US"/>
              <a:t>https://www.youtube.com/watch?v=FcxVvd750dg</a:t>
            </a:r>
            <a:endParaRPr sz="1900"/>
          </a:p>
          <a:p>
            <a:pPr indent="-342900" lvl="0" marL="342900" rtl="0" algn="l">
              <a:spcBef>
                <a:spcPts val="0"/>
              </a:spcBef>
              <a:spcAft>
                <a:spcPts val="0"/>
              </a:spcAft>
              <a:buClr>
                <a:schemeClr val="dk1"/>
              </a:buClr>
              <a:buSzPts val="1900"/>
              <a:buFont typeface="Arial"/>
              <a:buChar char="•"/>
            </a:pPr>
            <a:r>
              <a:rPr lang="en-US" sz="1900"/>
              <a:t>Diversity and Inclusion are cornerstone principles of the program</a:t>
            </a:r>
            <a:endParaRPr/>
          </a:p>
          <a:p>
            <a:pPr indent="-342900" lvl="0" marL="342900" rtl="0" algn="l">
              <a:spcBef>
                <a:spcPts val="0"/>
              </a:spcBef>
              <a:spcAft>
                <a:spcPts val="0"/>
              </a:spcAft>
              <a:buClr>
                <a:schemeClr val="dk1"/>
              </a:buClr>
              <a:buSzPts val="1900"/>
              <a:buFont typeface="Arial"/>
              <a:buChar char="•"/>
            </a:pPr>
            <a:r>
              <a:rPr lang="en-US" sz="1900"/>
              <a:t>We </a:t>
            </a:r>
            <a:r>
              <a:rPr lang="en-US" sz="1900">
                <a:solidFill>
                  <a:schemeClr val="dk1"/>
                </a:solidFill>
              </a:rPr>
              <a:t>are actively recruiting a diverse pool of applicants for the Fulbright program.</a:t>
            </a:r>
            <a:r>
              <a:rPr lang="en-US" sz="1900"/>
              <a:t> </a:t>
            </a:r>
            <a:r>
              <a:rPr lang="en-US" sz="1900">
                <a:solidFill>
                  <a:schemeClr val="dk1"/>
                </a:solidFill>
              </a:rPr>
              <a:t> Please encourage all people to consider Fulbright.</a:t>
            </a:r>
            <a:endParaRPr/>
          </a:p>
          <a:p>
            <a:pPr indent="-342900" lvl="0" marL="342900" rtl="0" algn="l">
              <a:spcBef>
                <a:spcPts val="0"/>
              </a:spcBef>
              <a:spcAft>
                <a:spcPts val="0"/>
              </a:spcAft>
              <a:buClr>
                <a:schemeClr val="dk1"/>
              </a:buClr>
              <a:buSzPts val="1900"/>
              <a:buFont typeface="Arial"/>
              <a:buChar char="•"/>
            </a:pPr>
            <a:r>
              <a:rPr lang="en-US" sz="1900"/>
              <a:t>We've dedicated our time, energy and resources into finding talent. </a:t>
            </a:r>
            <a:endParaRPr/>
          </a:p>
          <a:p>
            <a:pPr indent="-342900" lvl="0" marL="342900" rtl="0" algn="l">
              <a:spcBef>
                <a:spcPts val="0"/>
              </a:spcBef>
              <a:spcAft>
                <a:spcPts val="0"/>
              </a:spcAft>
              <a:buClr>
                <a:schemeClr val="dk1"/>
              </a:buClr>
              <a:buSzPts val="1900"/>
              <a:buFont typeface="Arial"/>
              <a:buChar char="•"/>
            </a:pPr>
            <a:r>
              <a:rPr lang="en-US" sz="1900"/>
              <a:t>We know that talent is everywhere and that's why I'm here today</a:t>
            </a:r>
            <a:endParaRPr/>
          </a:p>
          <a:p>
            <a:pPr indent="-342900" lvl="0" marL="342900" rtl="0" algn="l">
              <a:spcBef>
                <a:spcPts val="0"/>
              </a:spcBef>
              <a:spcAft>
                <a:spcPts val="0"/>
              </a:spcAft>
              <a:buClr>
                <a:schemeClr val="dk1"/>
              </a:buClr>
              <a:buSzPts val="1900"/>
              <a:buFont typeface="Arial"/>
              <a:buChar char="•"/>
            </a:pPr>
            <a:r>
              <a:rPr lang="en-US" sz="1900"/>
              <a:t>We desire to have this program represent the diversity that makes up the U.S. and the U.S. Higher Education system</a:t>
            </a:r>
            <a:endParaRPr/>
          </a:p>
          <a:p>
            <a:pPr indent="-222250" lvl="0" marL="342900" rtl="0" algn="l">
              <a:spcBef>
                <a:spcPts val="0"/>
              </a:spcBef>
              <a:spcAft>
                <a:spcPts val="0"/>
              </a:spcAft>
              <a:buClr>
                <a:schemeClr val="dk1"/>
              </a:buClr>
              <a:buSzPts val="1900"/>
              <a:buFont typeface="Arial"/>
              <a:buNone/>
            </a:pPr>
            <a:r>
              <a:t/>
            </a:r>
            <a:endParaRPr sz="1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Video Resource: What is Fulbright? https://www.youtube.com/watch?v=VlSENGOXGKg</a:t>
            </a:r>
            <a:endParaRPr/>
          </a:p>
          <a:p>
            <a:pPr indent="-171450" lvl="0" marL="171450" rtl="0" algn="l">
              <a:spcBef>
                <a:spcPts val="0"/>
              </a:spcBef>
              <a:spcAft>
                <a:spcPts val="0"/>
              </a:spcAft>
              <a:buClr>
                <a:schemeClr val="dk1"/>
              </a:buClr>
              <a:buSzPts val="1200"/>
              <a:buFont typeface="Arial"/>
              <a:buChar char="•"/>
            </a:pPr>
            <a:r>
              <a:rPr lang="en-US"/>
              <a:t>For this slide, it is important to stress that the Fulbright program is an international exchange program.  </a:t>
            </a:r>
            <a:endParaRPr/>
          </a:p>
          <a:p>
            <a:pPr indent="-171450" lvl="0" marL="171450" rtl="0" algn="l">
              <a:spcBef>
                <a:spcPts val="0"/>
              </a:spcBef>
              <a:spcAft>
                <a:spcPts val="0"/>
              </a:spcAft>
              <a:buClr>
                <a:schemeClr val="dk1"/>
              </a:buClr>
              <a:buSzPts val="1200"/>
              <a:buFont typeface="Arial"/>
              <a:buChar char="•"/>
            </a:pPr>
            <a:r>
              <a:rPr lang="en-US"/>
              <a:t>Proposed in 1945 by Arkansas Senator J. William Fulbright and signed into law by President Truman on August 1, 1946, the Fulbright Program is the flagship international educational exchange program sponsored by the U.S. government. </a:t>
            </a:r>
            <a:endParaRPr/>
          </a:p>
          <a:p>
            <a:pPr indent="-171450" lvl="0" marL="171450" rtl="0" algn="l">
              <a:spcBef>
                <a:spcPts val="0"/>
              </a:spcBef>
              <a:spcAft>
                <a:spcPts val="0"/>
              </a:spcAft>
              <a:buClr>
                <a:schemeClr val="dk1"/>
              </a:buClr>
              <a:buSzPts val="1200"/>
              <a:buFont typeface="Arial"/>
              <a:buChar char="•"/>
            </a:pPr>
            <a:r>
              <a:rPr lang="en-US"/>
              <a:t>The advancement of our mission of fostering mutual understanding between nations, advancing knowledge across communities, and improving lives around the world is the heart of Fulbright.</a:t>
            </a:r>
            <a:endParaRPr/>
          </a:p>
          <a:p>
            <a:pPr indent="-171450" lvl="0" marL="171450" rtl="0" algn="l">
              <a:spcBef>
                <a:spcPts val="0"/>
              </a:spcBef>
              <a:spcAft>
                <a:spcPts val="0"/>
              </a:spcAft>
              <a:buClr>
                <a:schemeClr val="dk1"/>
              </a:buClr>
              <a:buSzPts val="1200"/>
              <a:buFont typeface="Arial"/>
              <a:buChar char="•"/>
            </a:pPr>
            <a:r>
              <a:rPr lang="en-US"/>
              <a:t>Fulbright is an opportunity to build lasting relationships, expand one's network and advance one's career </a:t>
            </a:r>
            <a:endParaRPr/>
          </a:p>
          <a:p>
            <a:pPr indent="-171450" lvl="0" marL="171450" rtl="0" algn="l">
              <a:spcBef>
                <a:spcPts val="0"/>
              </a:spcBef>
              <a:spcAft>
                <a:spcPts val="0"/>
              </a:spcAft>
              <a:buClr>
                <a:schemeClr val="dk1"/>
              </a:buClr>
              <a:buSzPts val="1200"/>
              <a:buFont typeface="Arial"/>
              <a:buChar char="•"/>
            </a:pPr>
            <a:r>
              <a:rPr lang="en-US"/>
              <a:t>The Fulbright Program not only offers grants to U.S. students and scholars to go abroad, but also offers grants to foreign students and scholars to come to the United States. Since its inception in 1945, the program has grown from just 88 grantees in the first year to over 8,000 annually.</a:t>
            </a:r>
            <a:endParaRPr/>
          </a:p>
          <a:p>
            <a:pPr indent="0" lvl="0" marL="0" rtl="0" algn="l">
              <a:spcBef>
                <a:spcPts val="0"/>
              </a:spcBef>
              <a:spcAft>
                <a:spcPts val="0"/>
              </a:spcAft>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40" name="Google Shape;4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900"/>
              <a:buFont typeface="Arial"/>
              <a:buChar char="•"/>
            </a:pPr>
            <a:r>
              <a:rPr lang="en-US" sz="1900"/>
              <a:t>"I Am Fulbright" Video Resource: </a:t>
            </a:r>
            <a:r>
              <a:rPr lang="en-US"/>
              <a:t>https://www.youtube.com/watch?v=FcxVvd750dg</a:t>
            </a:r>
            <a:endParaRPr sz="1900"/>
          </a:p>
          <a:p>
            <a:pPr indent="-342900" lvl="0" marL="342900" rtl="0" algn="l">
              <a:spcBef>
                <a:spcPts val="0"/>
              </a:spcBef>
              <a:spcAft>
                <a:spcPts val="0"/>
              </a:spcAft>
              <a:buClr>
                <a:schemeClr val="dk1"/>
              </a:buClr>
              <a:buSzPts val="1900"/>
              <a:buFont typeface="Arial"/>
              <a:buChar char="•"/>
            </a:pPr>
            <a:r>
              <a:rPr lang="en-US" sz="1900"/>
              <a:t>Diversity and Inclusion are cornerstone principles of the program</a:t>
            </a:r>
            <a:endParaRPr/>
          </a:p>
          <a:p>
            <a:pPr indent="-342900" lvl="0" marL="342900" rtl="0" algn="l">
              <a:spcBef>
                <a:spcPts val="0"/>
              </a:spcBef>
              <a:spcAft>
                <a:spcPts val="0"/>
              </a:spcAft>
              <a:buClr>
                <a:schemeClr val="dk1"/>
              </a:buClr>
              <a:buSzPts val="1900"/>
              <a:buFont typeface="Arial"/>
              <a:buChar char="•"/>
            </a:pPr>
            <a:r>
              <a:rPr lang="en-US" sz="1900"/>
              <a:t>We </a:t>
            </a:r>
            <a:r>
              <a:rPr lang="en-US" sz="1900">
                <a:solidFill>
                  <a:schemeClr val="dk1"/>
                </a:solidFill>
              </a:rPr>
              <a:t>are actively recruiting a diverse pool of applicants for the Fulbright program.</a:t>
            </a:r>
            <a:r>
              <a:rPr lang="en-US" sz="1900"/>
              <a:t> </a:t>
            </a:r>
            <a:r>
              <a:rPr lang="en-US" sz="1900">
                <a:solidFill>
                  <a:schemeClr val="dk1"/>
                </a:solidFill>
              </a:rPr>
              <a:t> Please encourage all people to consider Fulbright.</a:t>
            </a:r>
            <a:endParaRPr/>
          </a:p>
          <a:p>
            <a:pPr indent="-342900" lvl="0" marL="342900" rtl="0" algn="l">
              <a:spcBef>
                <a:spcPts val="0"/>
              </a:spcBef>
              <a:spcAft>
                <a:spcPts val="0"/>
              </a:spcAft>
              <a:buClr>
                <a:schemeClr val="dk1"/>
              </a:buClr>
              <a:buSzPts val="1900"/>
              <a:buFont typeface="Arial"/>
              <a:buChar char="•"/>
            </a:pPr>
            <a:r>
              <a:rPr lang="en-US" sz="1900"/>
              <a:t>We've dedicated our time, energy and resources into finding talent. </a:t>
            </a:r>
            <a:endParaRPr/>
          </a:p>
          <a:p>
            <a:pPr indent="-342900" lvl="0" marL="342900" rtl="0" algn="l">
              <a:spcBef>
                <a:spcPts val="0"/>
              </a:spcBef>
              <a:spcAft>
                <a:spcPts val="0"/>
              </a:spcAft>
              <a:buClr>
                <a:schemeClr val="dk1"/>
              </a:buClr>
              <a:buSzPts val="1900"/>
              <a:buFont typeface="Arial"/>
              <a:buChar char="•"/>
            </a:pPr>
            <a:r>
              <a:rPr lang="en-US" sz="1900"/>
              <a:t>We know that talent is everywhere and that's why I'm here today</a:t>
            </a:r>
            <a:endParaRPr/>
          </a:p>
          <a:p>
            <a:pPr indent="-342900" lvl="0" marL="342900" rtl="0" algn="l">
              <a:spcBef>
                <a:spcPts val="0"/>
              </a:spcBef>
              <a:spcAft>
                <a:spcPts val="0"/>
              </a:spcAft>
              <a:buClr>
                <a:schemeClr val="dk1"/>
              </a:buClr>
              <a:buSzPts val="1900"/>
              <a:buFont typeface="Arial"/>
              <a:buChar char="•"/>
            </a:pPr>
            <a:r>
              <a:rPr lang="en-US" sz="1900"/>
              <a:t>We desire to have this program represent the diversity that makes up the U.S. and the U.S. Higher Education system</a:t>
            </a:r>
            <a:endParaRPr/>
          </a:p>
          <a:p>
            <a:pPr indent="-222250" lvl="0" marL="342900" rtl="0" algn="l">
              <a:spcBef>
                <a:spcPts val="0"/>
              </a:spcBef>
              <a:spcAft>
                <a:spcPts val="0"/>
              </a:spcAft>
              <a:buClr>
                <a:schemeClr val="dk1"/>
              </a:buClr>
              <a:buSzPts val="1900"/>
              <a:buFont typeface="Arial"/>
              <a:buNone/>
            </a:pPr>
            <a:r>
              <a:t/>
            </a:r>
            <a:endParaRPr sz="19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a4fbe4258_0_118:notes"/>
          <p:cNvSpPr/>
          <p:nvPr>
            <p:ph idx="2" type="sldImg"/>
          </p:nvPr>
        </p:nvSpPr>
        <p:spPr>
          <a:xfrm>
            <a:off x="457200" y="720725"/>
            <a:ext cx="6400800" cy="3600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g23a4fbe4258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900"/>
              <a:buFont typeface="Arial"/>
              <a:buChar char="•"/>
            </a:pPr>
            <a:r>
              <a:rPr lang="en-US" sz="1900"/>
              <a:t>"I Am Fulbright" Video Resource: </a:t>
            </a:r>
            <a:r>
              <a:rPr lang="en-US"/>
              <a:t>https://www.youtube.com/watch?v=FcxVvd750dg</a:t>
            </a:r>
            <a:endParaRPr sz="1900"/>
          </a:p>
          <a:p>
            <a:pPr indent="-342900" lvl="0" marL="342900" rtl="0" algn="l">
              <a:spcBef>
                <a:spcPts val="0"/>
              </a:spcBef>
              <a:spcAft>
                <a:spcPts val="0"/>
              </a:spcAft>
              <a:buClr>
                <a:schemeClr val="dk1"/>
              </a:buClr>
              <a:buSzPts val="1900"/>
              <a:buFont typeface="Arial"/>
              <a:buChar char="•"/>
            </a:pPr>
            <a:r>
              <a:rPr lang="en-US" sz="1900"/>
              <a:t>Diversity and Inclusion are cornerstone principles of the program</a:t>
            </a:r>
            <a:endParaRPr/>
          </a:p>
          <a:p>
            <a:pPr indent="-342900" lvl="0" marL="342900" rtl="0" algn="l">
              <a:spcBef>
                <a:spcPts val="0"/>
              </a:spcBef>
              <a:spcAft>
                <a:spcPts val="0"/>
              </a:spcAft>
              <a:buClr>
                <a:schemeClr val="dk1"/>
              </a:buClr>
              <a:buSzPts val="1900"/>
              <a:buFont typeface="Arial"/>
              <a:buChar char="•"/>
            </a:pPr>
            <a:r>
              <a:rPr lang="en-US" sz="1900"/>
              <a:t>We </a:t>
            </a:r>
            <a:r>
              <a:rPr lang="en-US" sz="1900">
                <a:solidFill>
                  <a:schemeClr val="dk1"/>
                </a:solidFill>
              </a:rPr>
              <a:t>are actively recruiting a diverse pool of applicants for the Fulbright program.</a:t>
            </a:r>
            <a:r>
              <a:rPr lang="en-US" sz="1900"/>
              <a:t> </a:t>
            </a:r>
            <a:r>
              <a:rPr lang="en-US" sz="1900">
                <a:solidFill>
                  <a:schemeClr val="dk1"/>
                </a:solidFill>
              </a:rPr>
              <a:t> Please encourage all people to consider Fulbright.</a:t>
            </a:r>
            <a:endParaRPr/>
          </a:p>
          <a:p>
            <a:pPr indent="-342900" lvl="0" marL="342900" rtl="0" algn="l">
              <a:spcBef>
                <a:spcPts val="0"/>
              </a:spcBef>
              <a:spcAft>
                <a:spcPts val="0"/>
              </a:spcAft>
              <a:buClr>
                <a:schemeClr val="dk1"/>
              </a:buClr>
              <a:buSzPts val="1900"/>
              <a:buFont typeface="Arial"/>
              <a:buChar char="•"/>
            </a:pPr>
            <a:r>
              <a:rPr lang="en-US" sz="1900"/>
              <a:t>We've dedicated our time, energy and resources into finding talent. </a:t>
            </a:r>
            <a:endParaRPr/>
          </a:p>
          <a:p>
            <a:pPr indent="-342900" lvl="0" marL="342900" rtl="0" algn="l">
              <a:spcBef>
                <a:spcPts val="0"/>
              </a:spcBef>
              <a:spcAft>
                <a:spcPts val="0"/>
              </a:spcAft>
              <a:buClr>
                <a:schemeClr val="dk1"/>
              </a:buClr>
              <a:buSzPts val="1900"/>
              <a:buFont typeface="Arial"/>
              <a:buChar char="•"/>
            </a:pPr>
            <a:r>
              <a:rPr lang="en-US" sz="1900"/>
              <a:t>We know that talent is everywhere and that's why I'm here today</a:t>
            </a:r>
            <a:endParaRPr/>
          </a:p>
          <a:p>
            <a:pPr indent="-342900" lvl="0" marL="342900" rtl="0" algn="l">
              <a:spcBef>
                <a:spcPts val="0"/>
              </a:spcBef>
              <a:spcAft>
                <a:spcPts val="0"/>
              </a:spcAft>
              <a:buClr>
                <a:schemeClr val="dk1"/>
              </a:buClr>
              <a:buSzPts val="1900"/>
              <a:buFont typeface="Arial"/>
              <a:buChar char="•"/>
            </a:pPr>
            <a:r>
              <a:rPr lang="en-US" sz="1900"/>
              <a:t>We desire to have this program represent the diversity that makes up the U.S. and the U.S. Higher Education system</a:t>
            </a:r>
            <a:endParaRPr/>
          </a:p>
          <a:p>
            <a:pPr indent="-222250" lvl="0" marL="342900" rtl="0" algn="l">
              <a:spcBef>
                <a:spcPts val="0"/>
              </a:spcBef>
              <a:spcAft>
                <a:spcPts val="0"/>
              </a:spcAft>
              <a:buClr>
                <a:schemeClr val="dk1"/>
              </a:buClr>
              <a:buSzPts val="1900"/>
              <a:buFont typeface="Arial"/>
              <a:buNone/>
            </a:pPr>
            <a:r>
              <a:t/>
            </a:r>
            <a:endParaRPr sz="19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Arial"/>
              <a:buChar char="•"/>
            </a:pPr>
            <a:r>
              <a:rPr lang="en-US"/>
              <a:t>The awards are open to all FOS, disciplines and areas of interest from the hard sciences to the creative and performing arts </a:t>
            </a:r>
            <a:endParaRPr/>
          </a:p>
          <a:p>
            <a:pPr indent="-285750" lvl="0" marL="285750" rtl="0" algn="l">
              <a:spcBef>
                <a:spcPts val="0"/>
              </a:spcBef>
              <a:spcAft>
                <a:spcPts val="0"/>
              </a:spcAft>
              <a:buClr>
                <a:schemeClr val="dk1"/>
              </a:buClr>
              <a:buSzPts val="1200"/>
              <a:buFont typeface="Arial"/>
              <a:buChar char="•"/>
            </a:pPr>
            <a:r>
              <a:rPr lang="en-US"/>
              <a:t>Applicants to the Fulbright U.S. Student Program must be U.S. citizens at the time of application</a:t>
            </a:r>
            <a:endParaRPr/>
          </a:p>
          <a:p>
            <a:pPr indent="-285750" lvl="0" marL="285750" rtl="0" algn="l">
              <a:spcBef>
                <a:spcPts val="0"/>
              </a:spcBef>
              <a:spcAft>
                <a:spcPts val="0"/>
              </a:spcAft>
              <a:buClr>
                <a:schemeClr val="dk1"/>
              </a:buClr>
              <a:buSzPts val="1200"/>
              <a:buFont typeface="Arial"/>
              <a:buChar char="•"/>
            </a:pPr>
            <a:r>
              <a:rPr lang="en-US"/>
              <a:t>Applicants must have a conferred bachelor's degree or the equivalent before the start of the grant. </a:t>
            </a:r>
            <a:endParaRPr/>
          </a:p>
          <a:p>
            <a:pPr indent="-285750" lvl="0" marL="285750" rtl="0" algn="l">
              <a:spcBef>
                <a:spcPts val="0"/>
              </a:spcBef>
              <a:spcAft>
                <a:spcPts val="0"/>
              </a:spcAft>
              <a:buClr>
                <a:schemeClr val="dk1"/>
              </a:buClr>
              <a:buSzPts val="1200"/>
              <a:buFont typeface="Arial"/>
              <a:buChar char="•"/>
            </a:pPr>
            <a:r>
              <a:rPr lang="en-US"/>
              <a:t>Not have a PhD at the time of application </a:t>
            </a:r>
            <a:endParaRPr/>
          </a:p>
          <a:p>
            <a:pPr indent="-285750" lvl="0" marL="285750" rtl="0" algn="l">
              <a:spcBef>
                <a:spcPts val="0"/>
              </a:spcBef>
              <a:spcAft>
                <a:spcPts val="0"/>
              </a:spcAft>
              <a:buClr>
                <a:schemeClr val="dk1"/>
              </a:buClr>
              <a:buSzPts val="1200"/>
              <a:buFont typeface="Arial"/>
              <a:buChar char="•"/>
            </a:pPr>
            <a:r>
              <a:rPr lang="en-US"/>
              <a:t>You do not have to be enrolled in an institute of higher education to be eligible </a:t>
            </a:r>
            <a:endParaRPr/>
          </a:p>
          <a:p>
            <a:pPr indent="-285750" lvl="0" marL="285750" rtl="0" algn="l">
              <a:spcBef>
                <a:spcPts val="0"/>
              </a:spcBef>
              <a:spcAft>
                <a:spcPts val="0"/>
              </a:spcAft>
              <a:buClr>
                <a:schemeClr val="dk1"/>
              </a:buClr>
              <a:buSzPts val="1200"/>
              <a:buFont typeface="Arial"/>
              <a:buChar char="•"/>
            </a:pPr>
            <a:r>
              <a:rPr lang="en-US"/>
              <a:t>Have sufficient proficiency in the written and spoken language of the host country in order to communicate with the people and carry out the proposed project. </a:t>
            </a:r>
            <a:endParaRPr/>
          </a:p>
          <a:p>
            <a:pPr indent="-285750" lvl="0" marL="285750" rtl="0" algn="l">
              <a:spcBef>
                <a:spcPts val="0"/>
              </a:spcBef>
              <a:spcAft>
                <a:spcPts val="0"/>
              </a:spcAft>
              <a:buClr>
                <a:schemeClr val="dk1"/>
              </a:buClr>
              <a:buSzPts val="1200"/>
              <a:buFont typeface="Arial"/>
              <a:buChar char="•"/>
            </a:pPr>
            <a:r>
              <a:rPr lang="en-US"/>
              <a:t>Fulbright is not one program, but 140 different programs because we are working with over 140 countries. Please consult the intended host country page on our website for country-specific detailed requirements.</a:t>
            </a:r>
            <a:endParaRPr/>
          </a:p>
          <a:p>
            <a:pPr indent="-285750" lvl="0" marL="285750" rtl="0" algn="l">
              <a:spcBef>
                <a:spcPts val="0"/>
              </a:spcBef>
              <a:spcAft>
                <a:spcPts val="0"/>
              </a:spcAft>
              <a:buClr>
                <a:schemeClr val="dk1"/>
              </a:buClr>
              <a:buSzPts val="1200"/>
              <a:buFont typeface="Arial"/>
              <a:buChar char="•"/>
            </a:pPr>
            <a:r>
              <a:rPr lang="en-US"/>
              <a:t>During each competition cycle, candidates can only apply to one type of grant. Fulbright grants are traditionally for one country</a:t>
            </a:r>
            <a:endParaRPr/>
          </a:p>
          <a:p>
            <a:pPr indent="-285750" lvl="0" marL="285750" rtl="0" algn="l">
              <a:spcBef>
                <a:spcPts val="0"/>
              </a:spcBef>
              <a:spcAft>
                <a:spcPts val="0"/>
              </a:spcAft>
              <a:buClr>
                <a:schemeClr val="dk1"/>
              </a:buClr>
              <a:buSzPts val="1200"/>
              <a:buFont typeface="Arial"/>
              <a:buChar char="•"/>
            </a:pPr>
            <a:r>
              <a:rPr lang="en-US"/>
              <a:t>Full Eligibility Requirements can be found online here: https://us.fulbrightonline.org/about/eligibility</a:t>
            </a:r>
            <a:endParaRPr/>
          </a:p>
          <a:p>
            <a:pPr indent="0" lvl="0" marL="0" rtl="0" algn="l">
              <a:spcBef>
                <a:spcPts val="0"/>
              </a:spcBef>
              <a:spcAft>
                <a:spcPts val="0"/>
              </a:spcAft>
              <a:buNone/>
            </a:pPr>
            <a:r>
              <a:t/>
            </a:r>
            <a:endParaRPr/>
          </a:p>
          <a:p>
            <a:pPr indent="-209550" lvl="0" marL="285750" rtl="0" algn="l">
              <a:spcBef>
                <a:spcPts val="0"/>
              </a:spcBef>
              <a:spcAft>
                <a:spcPts val="0"/>
              </a:spcAft>
              <a:buClr>
                <a:schemeClr val="dk1"/>
              </a:buClr>
              <a:buSzPts val="1200"/>
              <a:buFont typeface="Arial"/>
              <a:buNone/>
            </a:pPr>
            <a:r>
              <a:t/>
            </a:r>
            <a:endParaRPr/>
          </a:p>
        </p:txBody>
      </p:sp>
      <p:sp>
        <p:nvSpPr>
          <p:cNvPr id="69" name="Google Shape;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Award Type Overview: https://us.fulbrightonline.org/applicants/types-of-awards</a:t>
            </a:r>
            <a:endParaRPr/>
          </a:p>
          <a:p>
            <a:pPr indent="-171450" lvl="0" marL="171450" rtl="0" algn="l">
              <a:spcBef>
                <a:spcPts val="0"/>
              </a:spcBef>
              <a:spcAft>
                <a:spcPts val="0"/>
              </a:spcAft>
              <a:buClr>
                <a:schemeClr val="dk1"/>
              </a:buClr>
              <a:buSzPts val="1200"/>
              <a:buFont typeface="Calibri"/>
              <a:buChar char="-"/>
            </a:pPr>
            <a:r>
              <a:rPr lang="en-US"/>
              <a:t>Award Search: https://us.fulbrightonline.org/applicants/award-search</a:t>
            </a:r>
            <a:endParaRPr/>
          </a:p>
        </p:txBody>
      </p:sp>
      <p:sp>
        <p:nvSpPr>
          <p:cNvPr id="90" name="Google Shape;9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3a4fbe4258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3a4fbe4258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3a4fbe4258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3a4fbe4258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3a4fbe4258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23a4fbe4258_0_1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3a4fbe4258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3a4fbe4258_0_1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3a4fbe4258_0_1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type="tx">
  <p:cSld name="TITLE_AND_BODY">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 name="Shape 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7.png"/><Relationship Id="rId3" Type="http://schemas.openxmlformats.org/officeDocument/2006/relationships/image" Target="../media/image6.png"/><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1.png"/><Relationship Id="rId3" Type="http://schemas.openxmlformats.org/officeDocument/2006/relationships/slideLayout" Target="../slideLayouts/slideLayout3.xml"/><Relationship Id="rId4"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6.png"/><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slideLayout" Target="../slideLayouts/slideLayout5.xml"/><Relationship Id="rId6"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pic>
        <p:nvPicPr>
          <p:cNvPr descr="Fulbright_Back1.png" id="10" name="Google Shape;10;p10"/>
          <p:cNvPicPr preferRelativeResize="0"/>
          <p:nvPr/>
        </p:nvPicPr>
        <p:blipFill rotWithShape="1">
          <a:blip r:embed="rId1">
            <a:alphaModFix/>
          </a:blip>
          <a:srcRect b="0" l="0" r="0" t="0"/>
          <a:stretch/>
        </p:blipFill>
        <p:spPr>
          <a:xfrm>
            <a:off x="-26095" y="-1"/>
            <a:ext cx="12267591" cy="6871077"/>
          </a:xfrm>
          <a:prstGeom prst="rect">
            <a:avLst/>
          </a:prstGeom>
          <a:noFill/>
          <a:ln>
            <a:noFill/>
          </a:ln>
        </p:spPr>
      </p:pic>
      <p:pic>
        <p:nvPicPr>
          <p:cNvPr id="11" name="Google Shape;11;p10"/>
          <p:cNvPicPr preferRelativeResize="0"/>
          <p:nvPr/>
        </p:nvPicPr>
        <p:blipFill rotWithShape="1">
          <a:blip r:embed="rId2">
            <a:alphaModFix/>
          </a:blip>
          <a:srcRect b="0" l="0" r="0" t="0"/>
          <a:stretch/>
        </p:blipFill>
        <p:spPr>
          <a:xfrm>
            <a:off x="715112" y="2357361"/>
            <a:ext cx="10920210" cy="21553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 name="Shape 13"/>
        <p:cNvGrpSpPr/>
        <p:nvPr/>
      </p:nvGrpSpPr>
      <p:grpSpPr>
        <a:xfrm>
          <a:off x="0" y="0"/>
          <a:ext cx="0" cy="0"/>
          <a:chOff x="0" y="0"/>
          <a:chExt cx="0" cy="0"/>
        </a:xfrm>
      </p:grpSpPr>
      <p:pic>
        <p:nvPicPr>
          <p:cNvPr id="14" name="Google Shape;14;p12"/>
          <p:cNvPicPr preferRelativeResize="0"/>
          <p:nvPr/>
        </p:nvPicPr>
        <p:blipFill rotWithShape="1">
          <a:blip r:embed="rId1">
            <a:alphaModFix/>
          </a:blip>
          <a:srcRect b="0" l="0" r="0" t="0"/>
          <a:stretch/>
        </p:blipFill>
        <p:spPr>
          <a:xfrm>
            <a:off x="5514879" y="0"/>
            <a:ext cx="6692900" cy="6532794"/>
          </a:xfrm>
          <a:prstGeom prst="rect">
            <a:avLst/>
          </a:prstGeom>
          <a:noFill/>
          <a:ln>
            <a:noFill/>
          </a:ln>
        </p:spPr>
      </p:pic>
      <p:pic>
        <p:nvPicPr>
          <p:cNvPr id="15" name="Google Shape;15;p12"/>
          <p:cNvPicPr preferRelativeResize="0"/>
          <p:nvPr/>
        </p:nvPicPr>
        <p:blipFill rotWithShape="1">
          <a:blip r:embed="rId2">
            <a:alphaModFix/>
          </a:blip>
          <a:srcRect b="0" l="0" r="0" t="0"/>
          <a:stretch/>
        </p:blipFill>
        <p:spPr>
          <a:xfrm>
            <a:off x="438150" y="173068"/>
            <a:ext cx="11315700" cy="527050"/>
          </a:xfrm>
          <a:prstGeom prst="rect">
            <a:avLst/>
          </a:prstGeom>
          <a:noFill/>
          <a:ln>
            <a:noFill/>
          </a:ln>
        </p:spPr>
      </p:pic>
      <p:pic>
        <p:nvPicPr>
          <p:cNvPr id="16" name="Google Shape;16;p12"/>
          <p:cNvPicPr preferRelativeResize="0"/>
          <p:nvPr/>
        </p:nvPicPr>
        <p:blipFill rotWithShape="1">
          <a:blip r:embed="rId3">
            <a:alphaModFix/>
          </a:blip>
          <a:srcRect b="0" l="0" r="0" t="0"/>
          <a:stretch/>
        </p:blipFill>
        <p:spPr>
          <a:xfrm>
            <a:off x="-25400" y="5848544"/>
            <a:ext cx="12242800" cy="1028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pic>
        <p:nvPicPr>
          <p:cNvPr id="19" name="Google Shape;19;p14"/>
          <p:cNvPicPr preferRelativeResize="0"/>
          <p:nvPr/>
        </p:nvPicPr>
        <p:blipFill rotWithShape="1">
          <a:blip r:embed="rId1">
            <a:alphaModFix/>
          </a:blip>
          <a:srcRect b="0" l="0" r="0" t="0"/>
          <a:stretch/>
        </p:blipFill>
        <p:spPr>
          <a:xfrm>
            <a:off x="438150" y="173068"/>
            <a:ext cx="11315700" cy="527050"/>
          </a:xfrm>
          <a:prstGeom prst="rect">
            <a:avLst/>
          </a:prstGeom>
          <a:noFill/>
          <a:ln>
            <a:noFill/>
          </a:ln>
        </p:spPr>
      </p:pic>
      <p:pic>
        <p:nvPicPr>
          <p:cNvPr id="20" name="Google Shape;20;p14"/>
          <p:cNvPicPr preferRelativeResize="0"/>
          <p:nvPr/>
        </p:nvPicPr>
        <p:blipFill rotWithShape="1">
          <a:blip r:embed="rId2">
            <a:alphaModFix/>
          </a:blip>
          <a:srcRect b="0" l="0" r="0" t="0"/>
          <a:stretch/>
        </p:blipFill>
        <p:spPr>
          <a:xfrm>
            <a:off x="-7513" y="5847188"/>
            <a:ext cx="12215292" cy="1028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pic>
        <p:nvPicPr>
          <p:cNvPr id="23" name="Google Shape;23;p16"/>
          <p:cNvPicPr preferRelativeResize="0"/>
          <p:nvPr/>
        </p:nvPicPr>
        <p:blipFill rotWithShape="1">
          <a:blip r:embed="rId1">
            <a:alphaModFix/>
          </a:blip>
          <a:srcRect b="0" l="0" r="0" t="0"/>
          <a:stretch/>
        </p:blipFill>
        <p:spPr>
          <a:xfrm>
            <a:off x="438150" y="163446"/>
            <a:ext cx="11315700" cy="527050"/>
          </a:xfrm>
          <a:prstGeom prst="rect">
            <a:avLst/>
          </a:prstGeom>
          <a:noFill/>
          <a:ln>
            <a:noFill/>
          </a:ln>
        </p:spPr>
      </p:pic>
      <p:pic>
        <p:nvPicPr>
          <p:cNvPr id="24" name="Google Shape;24;p16"/>
          <p:cNvPicPr preferRelativeResize="0"/>
          <p:nvPr/>
        </p:nvPicPr>
        <p:blipFill rotWithShape="1">
          <a:blip r:embed="rId2">
            <a:alphaModFix/>
          </a:blip>
          <a:srcRect b="0" l="0" r="0" t="0"/>
          <a:stretch/>
        </p:blipFill>
        <p:spPr>
          <a:xfrm>
            <a:off x="-25400" y="5848544"/>
            <a:ext cx="12242800" cy="1028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pic>
        <p:nvPicPr>
          <p:cNvPr id="27" name="Google Shape;27;p18"/>
          <p:cNvPicPr preferRelativeResize="0"/>
          <p:nvPr/>
        </p:nvPicPr>
        <p:blipFill rotWithShape="1">
          <a:blip r:embed="rId1">
            <a:alphaModFix/>
          </a:blip>
          <a:srcRect b="0" l="0" r="0" t="0"/>
          <a:stretch/>
        </p:blipFill>
        <p:spPr>
          <a:xfrm>
            <a:off x="-25400" y="0"/>
            <a:ext cx="12242800" cy="6858000"/>
          </a:xfrm>
          <a:prstGeom prst="rect">
            <a:avLst/>
          </a:prstGeom>
          <a:noFill/>
          <a:ln>
            <a:noFill/>
          </a:ln>
        </p:spPr>
      </p:pic>
      <p:pic>
        <p:nvPicPr>
          <p:cNvPr id="28" name="Google Shape;28;p18"/>
          <p:cNvPicPr preferRelativeResize="0"/>
          <p:nvPr/>
        </p:nvPicPr>
        <p:blipFill rotWithShape="1">
          <a:blip r:embed="rId2">
            <a:alphaModFix/>
          </a:blip>
          <a:srcRect b="0" l="0" r="0" t="0"/>
          <a:stretch/>
        </p:blipFill>
        <p:spPr>
          <a:xfrm>
            <a:off x="422317" y="341126"/>
            <a:ext cx="4343400" cy="857250"/>
          </a:xfrm>
          <a:prstGeom prst="rect">
            <a:avLst/>
          </a:prstGeom>
          <a:noFill/>
          <a:ln>
            <a:noFill/>
          </a:ln>
        </p:spPr>
      </p:pic>
      <p:pic>
        <p:nvPicPr>
          <p:cNvPr id="29" name="Google Shape;29;p18"/>
          <p:cNvPicPr preferRelativeResize="0"/>
          <p:nvPr/>
        </p:nvPicPr>
        <p:blipFill rotWithShape="1">
          <a:blip r:embed="rId3">
            <a:alphaModFix/>
          </a:blip>
          <a:srcRect b="0" l="0" r="0" t="0"/>
          <a:stretch/>
        </p:blipFill>
        <p:spPr>
          <a:xfrm>
            <a:off x="9955066" y="6321580"/>
            <a:ext cx="1714500" cy="152400"/>
          </a:xfrm>
          <a:prstGeom prst="rect">
            <a:avLst/>
          </a:prstGeom>
          <a:noFill/>
          <a:ln>
            <a:noFill/>
          </a:ln>
        </p:spPr>
      </p:pic>
      <p:pic>
        <p:nvPicPr>
          <p:cNvPr id="30" name="Google Shape;30;p18"/>
          <p:cNvPicPr preferRelativeResize="0"/>
          <p:nvPr/>
        </p:nvPicPr>
        <p:blipFill rotWithShape="1">
          <a:blip r:embed="rId4">
            <a:alphaModFix/>
          </a:blip>
          <a:srcRect b="0" l="0" r="0" t="0"/>
          <a:stretch/>
        </p:blipFill>
        <p:spPr>
          <a:xfrm>
            <a:off x="-25400" y="5838922"/>
            <a:ext cx="12242800" cy="1028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hyperlink" Target="https://us.fulbrightonline.org/required-supplementary-materials-for-arts-applican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leann.adam@oregonstate.edu" TargetMode="External"/><Relationship Id="rId4" Type="http://schemas.openxmlformats.org/officeDocument/2006/relationships/hyperlink" Target="mailto:rebecca.otto@oregonstate.edu" TargetMode="External"/><Relationship Id="rId5" Type="http://schemas.openxmlformats.org/officeDocument/2006/relationships/hyperlink" Target="https://www.instagram.com/scholarshipsadvising_os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us.fulbrightonline.org/countr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nvSpPr>
        <p:spPr>
          <a:xfrm>
            <a:off x="302175" y="786825"/>
            <a:ext cx="9221787" cy="5847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65A2"/>
              </a:buClr>
              <a:buSzPts val="4000"/>
              <a:buFont typeface="Arial"/>
              <a:buNone/>
            </a:pPr>
            <a:r>
              <a:rPr b="0" i="0" lang="en-US" sz="4000" u="none" cap="none" strike="noStrike">
                <a:solidFill>
                  <a:srgbClr val="0065A2"/>
                </a:solidFill>
                <a:latin typeface="Arial"/>
                <a:ea typeface="Arial"/>
                <a:cs typeface="Arial"/>
                <a:sym typeface="Arial"/>
              </a:rPr>
              <a:t>Application Components</a:t>
            </a:r>
            <a:endParaRPr b="0" i="0" sz="4000" u="none" cap="none" strike="noStrike">
              <a:solidFill>
                <a:srgbClr val="0065A2"/>
              </a:solidFill>
              <a:latin typeface="Arial"/>
              <a:ea typeface="Arial"/>
              <a:cs typeface="Arial"/>
              <a:sym typeface="Arial"/>
            </a:endParaRPr>
          </a:p>
        </p:txBody>
      </p:sp>
      <p:pic>
        <p:nvPicPr>
          <p:cNvPr id="158" name="Google Shape;158;p6"/>
          <p:cNvPicPr preferRelativeResize="0"/>
          <p:nvPr/>
        </p:nvPicPr>
        <p:blipFill rotWithShape="1">
          <a:blip r:embed="rId3">
            <a:alphaModFix/>
          </a:blip>
          <a:srcRect b="0" l="0" r="0" t="0"/>
          <a:stretch/>
        </p:blipFill>
        <p:spPr>
          <a:xfrm>
            <a:off x="6936404" y="1371600"/>
            <a:ext cx="4901583" cy="4705351"/>
          </a:xfrm>
          <a:prstGeom prst="rect">
            <a:avLst/>
          </a:prstGeom>
          <a:noFill/>
          <a:ln>
            <a:noFill/>
          </a:ln>
        </p:spPr>
      </p:pic>
      <p:sp>
        <p:nvSpPr>
          <p:cNvPr id="159" name="Google Shape;159;p6"/>
          <p:cNvSpPr/>
          <p:nvPr/>
        </p:nvSpPr>
        <p:spPr>
          <a:xfrm>
            <a:off x="375083" y="1367970"/>
            <a:ext cx="10496550" cy="4401205"/>
          </a:xfrm>
          <a:prstGeom prst="rect">
            <a:avLst/>
          </a:prstGeom>
          <a:noFill/>
          <a:ln>
            <a:noFill/>
          </a:ln>
        </p:spPr>
        <p:txBody>
          <a:bodyPr anchorCtr="0" anchor="t" bIns="45700" lIns="91425" spcFirstLastPara="1" rIns="91425" wrap="square" tIns="45700">
            <a:spAutoFit/>
          </a:bodyPr>
          <a:lstStyle/>
          <a:p>
            <a:pPr indent="-273050" lvl="0" marL="273050" marR="0" rtl="0" algn="l">
              <a:lnSpc>
                <a:spcPct val="100000"/>
              </a:lnSpc>
              <a:spcBef>
                <a:spcPts val="0"/>
              </a:spcBef>
              <a:spcAft>
                <a:spcPts val="0"/>
              </a:spcAft>
              <a:buClr>
                <a:srgbClr val="0070C0"/>
              </a:buClr>
              <a:buSzPts val="2000"/>
              <a:buFont typeface="Arial"/>
              <a:buAutoNum type="arabicPeriod"/>
            </a:pPr>
            <a:r>
              <a:rPr b="1" i="0" lang="en-US" sz="2000" u="none" cap="none" strike="noStrike">
                <a:solidFill>
                  <a:srgbClr val="0070C0"/>
                </a:solidFill>
                <a:latin typeface="Arial"/>
                <a:ea typeface="Arial"/>
                <a:cs typeface="Arial"/>
                <a:sym typeface="Arial"/>
              </a:rPr>
              <a:t> </a:t>
            </a:r>
            <a:r>
              <a:rPr b="1" i="0" lang="en-US" sz="2000" u="none" cap="none" strike="noStrike">
                <a:solidFill>
                  <a:srgbClr val="0065A2"/>
                </a:solidFill>
                <a:latin typeface="Arial"/>
                <a:ea typeface="Arial"/>
                <a:cs typeface="Arial"/>
                <a:sym typeface="Arial"/>
              </a:rPr>
              <a:t>Basic Personal Data &amp; Program Information</a:t>
            </a:r>
            <a:endParaRPr/>
          </a:p>
          <a:p>
            <a:pPr indent="-127000" lvl="0" marL="342900" marR="0" rtl="0" algn="l">
              <a:lnSpc>
                <a:spcPct val="100000"/>
              </a:lnSpc>
              <a:spcBef>
                <a:spcPts val="0"/>
              </a:spcBef>
              <a:spcAft>
                <a:spcPts val="0"/>
              </a:spcAft>
              <a:buClr>
                <a:srgbClr val="0065A2"/>
              </a:buClr>
              <a:buSzPts val="2000"/>
              <a:buFont typeface="Arial"/>
              <a:buChar char="•"/>
            </a:pPr>
            <a:r>
              <a:rPr b="0" i="0" lang="en-US" sz="2000" u="none" cap="none" strike="noStrike">
                <a:solidFill>
                  <a:srgbClr val="0065A2"/>
                </a:solidFill>
                <a:latin typeface="Arial"/>
                <a:ea typeface="Arial"/>
                <a:cs typeface="Arial"/>
                <a:sym typeface="Arial"/>
              </a:rPr>
              <a:t>   Abstract, Host Country Engagement, Future Plans </a:t>
            </a:r>
            <a:endParaRPr/>
          </a:p>
          <a:p>
            <a:pPr indent="0" lvl="0" marL="0" marR="0" rtl="0" algn="l">
              <a:lnSpc>
                <a:spcPct val="100000"/>
              </a:lnSpc>
              <a:spcBef>
                <a:spcPts val="0"/>
              </a:spcBef>
              <a:spcAft>
                <a:spcPts val="0"/>
              </a:spcAft>
              <a:buClr>
                <a:srgbClr val="0065A2"/>
              </a:buClr>
              <a:buSzPts val="2000"/>
              <a:buFont typeface="Arial"/>
              <a:buNone/>
            </a:pPr>
            <a:r>
              <a:rPr b="1" i="0" lang="en-US" sz="2000" u="none" cap="none" strike="noStrike">
                <a:solidFill>
                  <a:srgbClr val="0065A2"/>
                </a:solidFill>
                <a:latin typeface="Arial"/>
                <a:ea typeface="Arial"/>
                <a:cs typeface="Arial"/>
                <a:sym typeface="Arial"/>
              </a:rPr>
              <a:t>2.  Essays</a:t>
            </a:r>
            <a:endParaRPr/>
          </a:p>
          <a:p>
            <a:pPr indent="-273050" lvl="2" marL="639445" marR="0" rtl="0" algn="l">
              <a:lnSpc>
                <a:spcPct val="100000"/>
              </a:lnSpc>
              <a:spcBef>
                <a:spcPts val="0"/>
              </a:spcBef>
              <a:spcAft>
                <a:spcPts val="0"/>
              </a:spcAft>
              <a:buClr>
                <a:srgbClr val="0065A2"/>
              </a:buClr>
              <a:buSzPts val="2000"/>
              <a:buFont typeface="Arial"/>
              <a:buChar char="•"/>
            </a:pPr>
            <a:r>
              <a:rPr b="0" i="0" lang="en-US" sz="2000" u="none" cap="none" strike="noStrike">
                <a:solidFill>
                  <a:srgbClr val="0065A2"/>
                </a:solidFill>
                <a:latin typeface="Arial"/>
                <a:ea typeface="Arial"/>
                <a:cs typeface="Arial"/>
                <a:sym typeface="Arial"/>
              </a:rPr>
              <a:t>Statement of Grant Purpose</a:t>
            </a:r>
            <a:endParaRPr/>
          </a:p>
          <a:p>
            <a:pPr indent="-273050" lvl="2" marL="1187450" marR="0" rtl="0" algn="l">
              <a:lnSpc>
                <a:spcPct val="100000"/>
              </a:lnSpc>
              <a:spcBef>
                <a:spcPts val="0"/>
              </a:spcBef>
              <a:spcAft>
                <a:spcPts val="0"/>
              </a:spcAft>
              <a:buClr>
                <a:srgbClr val="0065A2"/>
              </a:buClr>
              <a:buSzPts val="2000"/>
              <a:buFont typeface="Noto Sans Symbols"/>
              <a:buChar char="⮚"/>
            </a:pPr>
            <a:r>
              <a:rPr b="0" i="0" lang="en-US" sz="2000" u="none" cap="none" strike="noStrike">
                <a:solidFill>
                  <a:srgbClr val="0065A2"/>
                </a:solidFill>
                <a:latin typeface="Arial"/>
                <a:ea typeface="Arial"/>
                <a:cs typeface="Arial"/>
                <a:sym typeface="Arial"/>
              </a:rPr>
              <a:t>Research/Study (2 pg </a:t>
            </a:r>
            <a:r>
              <a:rPr b="0" i="1" lang="en-US" sz="2000" u="none" cap="none" strike="noStrike">
                <a:solidFill>
                  <a:srgbClr val="0065A2"/>
                </a:solidFill>
                <a:latin typeface="Arial"/>
                <a:ea typeface="Arial"/>
                <a:cs typeface="Arial"/>
                <a:sym typeface="Arial"/>
              </a:rPr>
              <a:t>max)</a:t>
            </a:r>
            <a:endParaRPr/>
          </a:p>
          <a:p>
            <a:pPr indent="-273050" lvl="2" marL="1187450" marR="0" rtl="0" algn="l">
              <a:lnSpc>
                <a:spcPct val="100000"/>
              </a:lnSpc>
              <a:spcBef>
                <a:spcPts val="0"/>
              </a:spcBef>
              <a:spcAft>
                <a:spcPts val="0"/>
              </a:spcAft>
              <a:buClr>
                <a:srgbClr val="0065A2"/>
              </a:buClr>
              <a:buSzPts val="2000"/>
              <a:buFont typeface="Noto Sans Symbols"/>
              <a:buChar char="⮚"/>
            </a:pPr>
            <a:r>
              <a:rPr b="0" i="1" lang="en-US" sz="2000" u="none" cap="none" strike="noStrike">
                <a:solidFill>
                  <a:srgbClr val="0065A2"/>
                </a:solidFill>
                <a:latin typeface="Arial"/>
                <a:ea typeface="Arial"/>
                <a:cs typeface="Arial"/>
                <a:sym typeface="Arial"/>
              </a:rPr>
              <a:t>English Teaching Assistantship (1 pg max)</a:t>
            </a:r>
            <a:endParaRPr/>
          </a:p>
          <a:p>
            <a:pPr indent="-273050" lvl="1" marL="639445" marR="0" rtl="0" algn="l">
              <a:lnSpc>
                <a:spcPct val="100000"/>
              </a:lnSpc>
              <a:spcBef>
                <a:spcPts val="0"/>
              </a:spcBef>
              <a:spcAft>
                <a:spcPts val="0"/>
              </a:spcAft>
              <a:buClr>
                <a:srgbClr val="0065A2"/>
              </a:buClr>
              <a:buSzPts val="2000"/>
              <a:buFont typeface="Arial"/>
              <a:buChar char="•"/>
            </a:pPr>
            <a:r>
              <a:rPr b="0" i="0" lang="en-US" sz="2000" u="none" cap="none" strike="noStrike">
                <a:solidFill>
                  <a:srgbClr val="0065A2"/>
                </a:solidFill>
                <a:latin typeface="Arial"/>
                <a:ea typeface="Arial"/>
                <a:cs typeface="Arial"/>
                <a:sym typeface="Arial"/>
              </a:rPr>
              <a:t>Personal Statement (1 pg </a:t>
            </a:r>
            <a:r>
              <a:rPr b="0" i="1" lang="en-US" sz="2000" u="none" cap="none" strike="noStrike">
                <a:solidFill>
                  <a:srgbClr val="0065A2"/>
                </a:solidFill>
                <a:latin typeface="Arial"/>
                <a:ea typeface="Arial"/>
                <a:cs typeface="Arial"/>
                <a:sym typeface="Arial"/>
              </a:rPr>
              <a:t>max</a:t>
            </a:r>
            <a:r>
              <a:rPr b="0" i="0" lang="en-US" sz="2000" u="none" cap="none" strike="noStrike">
                <a:solidFill>
                  <a:srgbClr val="0065A2"/>
                </a:solidFill>
                <a:latin typeface="Arial"/>
                <a:ea typeface="Arial"/>
                <a:cs typeface="Arial"/>
                <a:sym typeface="Arial"/>
              </a:rPr>
              <a:t>)</a:t>
            </a:r>
            <a:endParaRPr/>
          </a:p>
          <a:p>
            <a:pPr indent="0" lvl="0" marL="0" marR="0" rtl="0" algn="l">
              <a:lnSpc>
                <a:spcPct val="100000"/>
              </a:lnSpc>
              <a:spcBef>
                <a:spcPts val="0"/>
              </a:spcBef>
              <a:spcAft>
                <a:spcPts val="0"/>
              </a:spcAft>
              <a:buClr>
                <a:srgbClr val="0065A2"/>
              </a:buClr>
              <a:buSzPts val="2000"/>
              <a:buFont typeface="Arial"/>
              <a:buNone/>
            </a:pPr>
            <a:r>
              <a:rPr b="1" i="0" lang="en-US" sz="2000" u="none" cap="none" strike="noStrike">
                <a:solidFill>
                  <a:srgbClr val="0065A2"/>
                </a:solidFill>
                <a:latin typeface="Arial"/>
                <a:ea typeface="Arial"/>
                <a:cs typeface="Arial"/>
                <a:sym typeface="Arial"/>
              </a:rPr>
              <a:t>3. Reports / References</a:t>
            </a:r>
            <a:endParaRPr/>
          </a:p>
          <a:p>
            <a:pPr indent="-273050" lvl="1" marL="639445" marR="0" rtl="0" algn="l">
              <a:lnSpc>
                <a:spcPct val="100000"/>
              </a:lnSpc>
              <a:spcBef>
                <a:spcPts val="0"/>
              </a:spcBef>
              <a:spcAft>
                <a:spcPts val="0"/>
              </a:spcAft>
              <a:buClr>
                <a:srgbClr val="0065A2"/>
              </a:buClr>
              <a:buSzPts val="2000"/>
              <a:buFont typeface="Arial"/>
              <a:buChar char="•"/>
            </a:pPr>
            <a:r>
              <a:rPr b="0" i="0" lang="en-US" sz="2000" u="none" cap="none" strike="noStrike">
                <a:solidFill>
                  <a:srgbClr val="0065A2"/>
                </a:solidFill>
                <a:latin typeface="Arial"/>
                <a:ea typeface="Arial"/>
                <a:cs typeface="Arial"/>
                <a:sym typeface="Arial"/>
              </a:rPr>
              <a:t>Foreign Language Evaluation</a:t>
            </a:r>
            <a:endParaRPr/>
          </a:p>
          <a:p>
            <a:pPr indent="-273050" lvl="1" marL="639445" marR="0" rtl="0" algn="l">
              <a:lnSpc>
                <a:spcPct val="100000"/>
              </a:lnSpc>
              <a:spcBef>
                <a:spcPts val="0"/>
              </a:spcBef>
              <a:spcAft>
                <a:spcPts val="0"/>
              </a:spcAft>
              <a:buClr>
                <a:srgbClr val="0065A2"/>
              </a:buClr>
              <a:buSzPts val="2000"/>
              <a:buFont typeface="Arial"/>
              <a:buChar char="•"/>
            </a:pPr>
            <a:r>
              <a:rPr b="0" i="0" lang="en-US" sz="2000" u="none" cap="none" strike="noStrike">
                <a:solidFill>
                  <a:srgbClr val="0065A2"/>
                </a:solidFill>
                <a:latin typeface="Arial"/>
                <a:ea typeface="Arial"/>
                <a:cs typeface="Arial"/>
                <a:sym typeface="Arial"/>
              </a:rPr>
              <a:t>Three (3) References</a:t>
            </a:r>
            <a:endParaRPr/>
          </a:p>
          <a:p>
            <a:pPr indent="0" lvl="0" marL="0" marR="0" rtl="0" algn="l">
              <a:lnSpc>
                <a:spcPct val="100000"/>
              </a:lnSpc>
              <a:spcBef>
                <a:spcPts val="0"/>
              </a:spcBef>
              <a:spcAft>
                <a:spcPts val="0"/>
              </a:spcAft>
              <a:buClr>
                <a:srgbClr val="0065A2"/>
              </a:buClr>
              <a:buSzPts val="2000"/>
              <a:buFont typeface="Arial"/>
              <a:buNone/>
            </a:pPr>
            <a:r>
              <a:rPr b="1" i="0" lang="en-US" sz="2000" u="none" cap="none" strike="noStrike">
                <a:solidFill>
                  <a:srgbClr val="0065A2"/>
                </a:solidFill>
                <a:latin typeface="Arial"/>
                <a:ea typeface="Arial"/>
                <a:cs typeface="Arial"/>
                <a:sym typeface="Arial"/>
              </a:rPr>
              <a:t>4. Transcripts</a:t>
            </a:r>
            <a:endParaRPr/>
          </a:p>
          <a:p>
            <a:pPr indent="0" lvl="0" marL="0" marR="0" rtl="0" algn="l">
              <a:lnSpc>
                <a:spcPct val="100000"/>
              </a:lnSpc>
              <a:spcBef>
                <a:spcPts val="0"/>
              </a:spcBef>
              <a:spcAft>
                <a:spcPts val="0"/>
              </a:spcAft>
              <a:buClr>
                <a:srgbClr val="0065A2"/>
              </a:buClr>
              <a:buSzPts val="2000"/>
              <a:buFont typeface="Arial"/>
              <a:buNone/>
            </a:pPr>
            <a:r>
              <a:rPr b="1" i="0" lang="en-US" sz="2000" u="none" cap="none" strike="noStrike">
                <a:solidFill>
                  <a:srgbClr val="0065A2"/>
                </a:solidFill>
                <a:latin typeface="Arial"/>
                <a:ea typeface="Arial"/>
                <a:cs typeface="Arial"/>
                <a:sym typeface="Arial"/>
              </a:rPr>
              <a:t>5. Other</a:t>
            </a:r>
            <a:endParaRPr/>
          </a:p>
          <a:p>
            <a:pPr indent="-273050" lvl="1" marL="639445" marR="0" rtl="0" algn="l">
              <a:lnSpc>
                <a:spcPct val="100000"/>
              </a:lnSpc>
              <a:spcBef>
                <a:spcPts val="0"/>
              </a:spcBef>
              <a:spcAft>
                <a:spcPts val="0"/>
              </a:spcAft>
              <a:buClr>
                <a:srgbClr val="0065A2"/>
              </a:buClr>
              <a:buSzPts val="2000"/>
              <a:buFont typeface="Arial"/>
              <a:buChar char="•"/>
            </a:pPr>
            <a:r>
              <a:rPr b="1" i="0" lang="en-US" sz="2000" u="none" cap="none" strike="noStrike">
                <a:solidFill>
                  <a:srgbClr val="0065A2"/>
                </a:solidFill>
                <a:latin typeface="Arial"/>
                <a:ea typeface="Arial"/>
                <a:cs typeface="Arial"/>
                <a:sym typeface="Arial"/>
              </a:rPr>
              <a:t>Research/Study: Affiliation Letter(s</a:t>
            </a:r>
            <a:r>
              <a:rPr b="0" i="0" lang="en-US" sz="2000" u="none" cap="none" strike="noStrike">
                <a:solidFill>
                  <a:srgbClr val="0065A2"/>
                </a:solidFill>
                <a:latin typeface="Arial"/>
                <a:ea typeface="Arial"/>
                <a:cs typeface="Arial"/>
                <a:sym typeface="Arial"/>
              </a:rPr>
              <a:t>)</a:t>
            </a:r>
            <a:endParaRPr/>
          </a:p>
          <a:p>
            <a:pPr indent="-273050" lvl="1" marL="639445" marR="0" rtl="0" algn="l">
              <a:lnSpc>
                <a:spcPct val="100000"/>
              </a:lnSpc>
              <a:spcBef>
                <a:spcPts val="0"/>
              </a:spcBef>
              <a:spcAft>
                <a:spcPts val="0"/>
              </a:spcAft>
              <a:buClr>
                <a:srgbClr val="0065A2"/>
              </a:buClr>
              <a:buSzPts val="2000"/>
              <a:buFont typeface="Arial"/>
              <a:buChar char="•"/>
            </a:pPr>
            <a:r>
              <a:rPr b="1" i="0" lang="en-US" sz="2000" u="none" cap="none" strike="noStrike">
                <a:solidFill>
                  <a:srgbClr val="0065A2"/>
                </a:solidFill>
                <a:latin typeface="Arial"/>
                <a:ea typeface="Arial"/>
                <a:cs typeface="Arial"/>
                <a:sym typeface="Arial"/>
              </a:rPr>
              <a:t>Arts: </a:t>
            </a:r>
            <a:r>
              <a:rPr b="1" i="0" lang="en-US" sz="2000" u="sng" cap="none" strike="noStrike">
                <a:solidFill>
                  <a:srgbClr val="0065A2"/>
                </a:solidFill>
                <a:latin typeface="Arial"/>
                <a:ea typeface="Arial"/>
                <a:cs typeface="Arial"/>
                <a:sym typeface="Arial"/>
                <a:hlinkClick r:id="rId4">
                  <a:extLst>
                    <a:ext uri="{A12FA001-AC4F-418D-AE19-62706E023703}">
                      <ahyp:hlinkClr val="tx"/>
                    </a:ext>
                  </a:extLst>
                </a:hlinkClick>
              </a:rPr>
              <a:t>Supplementary Materials</a:t>
            </a:r>
            <a:endParaRPr b="1" i="0" sz="2000" u="none" cap="none" strike="noStrike">
              <a:solidFill>
                <a:srgbClr val="0065A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3a4fbe4258_0_138"/>
          <p:cNvSpPr txBox="1"/>
          <p:nvPr/>
        </p:nvSpPr>
        <p:spPr>
          <a:xfrm>
            <a:off x="320175" y="966875"/>
            <a:ext cx="110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65A2"/>
              </a:buClr>
              <a:buSzPts val="4000"/>
              <a:buFont typeface="Arial"/>
              <a:buNone/>
            </a:pPr>
            <a:r>
              <a:rPr lang="en-US" sz="4000">
                <a:solidFill>
                  <a:srgbClr val="0065A2"/>
                </a:solidFill>
              </a:rPr>
              <a:t>OSU’s Support for your Fulbright Application:</a:t>
            </a:r>
            <a:endParaRPr b="0" i="0" sz="4000" u="none" cap="none" strike="noStrike">
              <a:solidFill>
                <a:srgbClr val="0065A2"/>
              </a:solidFill>
              <a:latin typeface="Arial"/>
              <a:ea typeface="Arial"/>
              <a:cs typeface="Arial"/>
              <a:sym typeface="Arial"/>
            </a:endParaRPr>
          </a:p>
        </p:txBody>
      </p:sp>
      <p:sp>
        <p:nvSpPr>
          <p:cNvPr id="166" name="Google Shape;166;g23a4fbe4258_0_138"/>
          <p:cNvSpPr txBox="1"/>
          <p:nvPr/>
        </p:nvSpPr>
        <p:spPr>
          <a:xfrm>
            <a:off x="151175" y="1793400"/>
            <a:ext cx="104193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920"/>
              <a:buFont typeface="Arial"/>
              <a:buNone/>
            </a:pPr>
            <a:r>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Brainstorm ideas and share referrals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Read and give feedback on essays</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Canvas course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Interviews/committee feedback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Writing consultant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University endorsement of applications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Debrief and support through the selection/acceptance process </a:t>
            </a:r>
            <a:endParaRPr sz="1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Celebration! </a:t>
            </a:r>
            <a:endParaRPr sz="1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3a4fbe4258_0_64"/>
          <p:cNvSpPr/>
          <p:nvPr/>
        </p:nvSpPr>
        <p:spPr>
          <a:xfrm>
            <a:off x="7647159" y="1888023"/>
            <a:ext cx="39237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06666"/>
              </a:lnSpc>
              <a:spcBef>
                <a:spcPts val="0"/>
              </a:spcBef>
              <a:spcAft>
                <a:spcPts val="0"/>
              </a:spcAft>
              <a:buClr>
                <a:schemeClr val="lt1"/>
              </a:buClr>
              <a:buSzPts val="1500"/>
              <a:buFont typeface="Arial"/>
              <a:buNone/>
            </a:pPr>
            <a:r>
              <a:rPr b="0" i="0" lang="en-US" sz="1500" u="none" cap="none" strike="noStrike">
                <a:solidFill>
                  <a:schemeClr val="lt1"/>
                </a:solidFill>
                <a:latin typeface="Arial"/>
                <a:ea typeface="Arial"/>
                <a:cs typeface="Arial"/>
                <a:sym typeface="Arial"/>
              </a:rPr>
              <a:t>Design Project and Prepare Application</a:t>
            </a:r>
            <a:endParaRPr b="0" i="0" sz="1500" u="none" cap="none" strike="noStrike">
              <a:solidFill>
                <a:schemeClr val="lt1"/>
              </a:solidFill>
              <a:latin typeface="Arial"/>
              <a:ea typeface="Arial"/>
              <a:cs typeface="Arial"/>
              <a:sym typeface="Arial"/>
            </a:endParaRPr>
          </a:p>
        </p:txBody>
      </p:sp>
      <p:sp>
        <p:nvSpPr>
          <p:cNvPr id="173" name="Google Shape;173;g23a4fbe4258_0_64"/>
          <p:cNvSpPr/>
          <p:nvPr/>
        </p:nvSpPr>
        <p:spPr>
          <a:xfrm>
            <a:off x="7647224" y="2514925"/>
            <a:ext cx="4021200" cy="300300"/>
          </a:xfrm>
          <a:prstGeom prst="rect">
            <a:avLst/>
          </a:prstGeom>
          <a:noFill/>
          <a:ln>
            <a:noFill/>
          </a:ln>
        </p:spPr>
        <p:txBody>
          <a:bodyPr anchorCtr="0" anchor="t" bIns="45700" lIns="91425" spcFirstLastPara="1" rIns="91425" wrap="square" tIns="45700">
            <a:noAutofit/>
          </a:bodyPr>
          <a:lstStyle/>
          <a:p>
            <a:pPr indent="0" lvl="0" marL="0" marR="0" rtl="0" algn="l">
              <a:lnSpc>
                <a:spcPct val="106666"/>
              </a:lnSpc>
              <a:spcBef>
                <a:spcPts val="0"/>
              </a:spcBef>
              <a:spcAft>
                <a:spcPts val="0"/>
              </a:spcAft>
              <a:buClr>
                <a:schemeClr val="lt1"/>
              </a:buClr>
              <a:buSzPts val="1500"/>
              <a:buFont typeface="Arial"/>
              <a:buNone/>
            </a:pPr>
            <a:r>
              <a:rPr b="0" i="0" lang="en-US" sz="1500" u="none" cap="none" strike="noStrike">
                <a:solidFill>
                  <a:schemeClr val="lt1"/>
                </a:solidFill>
                <a:latin typeface="Arial"/>
                <a:ea typeface="Arial"/>
                <a:cs typeface="Arial"/>
                <a:sym typeface="Arial"/>
              </a:rPr>
              <a:t>Campus Deadline (Interviews in September) </a:t>
            </a:r>
            <a:endParaRPr b="0" i="0" sz="1500" u="none" cap="none" strike="noStrike">
              <a:solidFill>
                <a:schemeClr val="lt1"/>
              </a:solidFill>
              <a:latin typeface="Arial"/>
              <a:ea typeface="Arial"/>
              <a:cs typeface="Arial"/>
              <a:sym typeface="Arial"/>
            </a:endParaRPr>
          </a:p>
        </p:txBody>
      </p:sp>
      <p:sp>
        <p:nvSpPr>
          <p:cNvPr id="174" name="Google Shape;174;g23a4fbe4258_0_64"/>
          <p:cNvSpPr/>
          <p:nvPr/>
        </p:nvSpPr>
        <p:spPr>
          <a:xfrm>
            <a:off x="7647158" y="4315778"/>
            <a:ext cx="4083000" cy="505500"/>
          </a:xfrm>
          <a:prstGeom prst="rect">
            <a:avLst/>
          </a:prstGeom>
          <a:noFill/>
          <a:ln>
            <a:noFill/>
          </a:ln>
        </p:spPr>
        <p:txBody>
          <a:bodyPr anchorCtr="0" anchor="t" bIns="45700" lIns="91425" spcFirstLastPara="1" rIns="91425" wrap="square" tIns="45700">
            <a:noAutofit/>
          </a:bodyPr>
          <a:lstStyle/>
          <a:p>
            <a:pPr indent="0" lvl="0" marL="0" marR="0" rtl="0" algn="l">
              <a:lnSpc>
                <a:spcPct val="106666"/>
              </a:lnSpc>
              <a:spcBef>
                <a:spcPts val="0"/>
              </a:spcBef>
              <a:spcAft>
                <a:spcPts val="0"/>
              </a:spcAft>
              <a:buNone/>
            </a:pPr>
            <a:r>
              <a:rPr b="0" i="0" lang="en-US" sz="1500" u="none" cap="none" strike="noStrike">
                <a:solidFill>
                  <a:schemeClr val="lt1"/>
                </a:solidFill>
                <a:latin typeface="Arial"/>
                <a:ea typeface="Arial"/>
                <a:cs typeface="Arial"/>
                <a:sym typeface="Arial"/>
              </a:rPr>
              <a:t>Host Country Review: Fulbright Commissions and/or U.S. Embassy </a:t>
            </a:r>
            <a:endParaRPr b="0" i="0" sz="1600" u="none" cap="none" strike="noStrike">
              <a:solidFill>
                <a:schemeClr val="lt1"/>
              </a:solidFill>
              <a:latin typeface="Arial"/>
              <a:ea typeface="Arial"/>
              <a:cs typeface="Arial"/>
              <a:sym typeface="Arial"/>
            </a:endParaRPr>
          </a:p>
        </p:txBody>
      </p:sp>
      <p:sp>
        <p:nvSpPr>
          <p:cNvPr id="175" name="Google Shape;175;g23a4fbe4258_0_64"/>
          <p:cNvSpPr/>
          <p:nvPr/>
        </p:nvSpPr>
        <p:spPr>
          <a:xfrm>
            <a:off x="7647158" y="4990476"/>
            <a:ext cx="4020900" cy="505500"/>
          </a:xfrm>
          <a:prstGeom prst="rect">
            <a:avLst/>
          </a:prstGeom>
          <a:noFill/>
          <a:ln>
            <a:noFill/>
          </a:ln>
        </p:spPr>
        <p:txBody>
          <a:bodyPr anchorCtr="0" anchor="t" bIns="45700" lIns="91425" spcFirstLastPara="1" rIns="91425" wrap="square" tIns="45700">
            <a:noAutofit/>
          </a:bodyPr>
          <a:lstStyle/>
          <a:p>
            <a:pPr indent="0" lvl="0" marL="0" marR="0" rtl="0" algn="l">
              <a:lnSpc>
                <a:spcPct val="106666"/>
              </a:lnSpc>
              <a:spcBef>
                <a:spcPts val="0"/>
              </a:spcBef>
              <a:spcAft>
                <a:spcPts val="0"/>
              </a:spcAft>
              <a:buNone/>
            </a:pPr>
            <a:r>
              <a:rPr b="0" i="0" lang="en-US" sz="1500" u="none" cap="none" strike="noStrike">
                <a:solidFill>
                  <a:schemeClr val="lt1"/>
                </a:solidFill>
                <a:latin typeface="Arial"/>
                <a:ea typeface="Arial"/>
                <a:cs typeface="Arial"/>
                <a:sym typeface="Arial"/>
              </a:rPr>
              <a:t>Final Selection and Notification: Fulbright Foreign Scholarship Board </a:t>
            </a:r>
            <a:endParaRPr b="0" i="0" sz="1500" u="none" cap="none" strike="noStrike">
              <a:solidFill>
                <a:schemeClr val="lt1"/>
              </a:solidFill>
              <a:latin typeface="Arial"/>
              <a:ea typeface="Arial"/>
              <a:cs typeface="Arial"/>
              <a:sym typeface="Arial"/>
            </a:endParaRPr>
          </a:p>
        </p:txBody>
      </p:sp>
      <p:sp>
        <p:nvSpPr>
          <p:cNvPr id="176" name="Google Shape;176;g23a4fbe4258_0_64"/>
          <p:cNvSpPr txBox="1"/>
          <p:nvPr/>
        </p:nvSpPr>
        <p:spPr>
          <a:xfrm>
            <a:off x="320175" y="966875"/>
            <a:ext cx="1104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65A2"/>
              </a:buClr>
              <a:buSzPts val="4000"/>
              <a:buFont typeface="Arial"/>
              <a:buNone/>
            </a:pPr>
            <a:r>
              <a:rPr lang="en-US" sz="4000">
                <a:solidFill>
                  <a:srgbClr val="0065A2"/>
                </a:solidFill>
              </a:rPr>
              <a:t>Fulbright Application Timeline </a:t>
            </a:r>
            <a:endParaRPr b="0" i="0" sz="4000" u="none" cap="none" strike="noStrike">
              <a:solidFill>
                <a:srgbClr val="0065A2"/>
              </a:solidFill>
              <a:latin typeface="Arial"/>
              <a:ea typeface="Arial"/>
              <a:cs typeface="Arial"/>
              <a:sym typeface="Arial"/>
            </a:endParaRPr>
          </a:p>
        </p:txBody>
      </p:sp>
      <p:pic>
        <p:nvPicPr>
          <p:cNvPr id="177" name="Google Shape;177;g23a4fbe4258_0_64"/>
          <p:cNvPicPr preferRelativeResize="0"/>
          <p:nvPr/>
        </p:nvPicPr>
        <p:blipFill rotWithShape="1">
          <a:blip r:embed="rId3">
            <a:alphaModFix/>
          </a:blip>
          <a:srcRect b="0" l="0" r="0" t="0"/>
          <a:stretch/>
        </p:blipFill>
        <p:spPr>
          <a:xfrm>
            <a:off x="3436558" y="1871956"/>
            <a:ext cx="19050" cy="3403600"/>
          </a:xfrm>
          <a:prstGeom prst="rect">
            <a:avLst/>
          </a:prstGeom>
          <a:noFill/>
          <a:ln>
            <a:noFill/>
          </a:ln>
        </p:spPr>
      </p:pic>
      <p:graphicFrame>
        <p:nvGraphicFramePr>
          <p:cNvPr id="178" name="Google Shape;178;g23a4fbe4258_0_64"/>
          <p:cNvGraphicFramePr/>
          <p:nvPr/>
        </p:nvGraphicFramePr>
        <p:xfrm>
          <a:off x="697725" y="1871950"/>
          <a:ext cx="3000000" cy="3000000"/>
        </p:xfrm>
        <a:graphic>
          <a:graphicData uri="http://schemas.openxmlformats.org/drawingml/2006/table">
            <a:tbl>
              <a:tblPr>
                <a:noFill/>
                <a:tableStyleId>{34478F7F-7FFB-481A-8C9F-01711FA68B15}</a:tableStyleId>
              </a:tblPr>
              <a:tblGrid>
                <a:gridCol w="2738825"/>
                <a:gridCol w="7548175"/>
              </a:tblGrid>
              <a:tr h="381000">
                <a:tc>
                  <a:txBody>
                    <a:bodyPr/>
                    <a:lstStyle/>
                    <a:p>
                      <a:pPr indent="0" lvl="0" marL="0" rtl="0" algn="l">
                        <a:lnSpc>
                          <a:spcPct val="115000"/>
                        </a:lnSpc>
                        <a:spcBef>
                          <a:spcPts val="1200"/>
                        </a:spcBef>
                        <a:spcAft>
                          <a:spcPts val="1200"/>
                        </a:spcAft>
                        <a:buNone/>
                      </a:pPr>
                      <a:r>
                        <a:rPr lang="en-US"/>
                        <a:t>August 12, 2024</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c>
                  <a:txBody>
                    <a:bodyPr/>
                    <a:lstStyle/>
                    <a:p>
                      <a:pPr indent="0" lvl="0" marL="0" rtl="0" algn="l">
                        <a:lnSpc>
                          <a:spcPct val="115000"/>
                        </a:lnSpc>
                        <a:spcBef>
                          <a:spcPts val="1200"/>
                        </a:spcBef>
                        <a:spcAft>
                          <a:spcPts val="1200"/>
                        </a:spcAft>
                        <a:buNone/>
                      </a:pPr>
                      <a:r>
                        <a:rPr lang="en-US"/>
                        <a:t>OSU campus Fulbright deadline</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r>
              <a:tr h="381000">
                <a:tc>
                  <a:txBody>
                    <a:bodyPr/>
                    <a:lstStyle/>
                    <a:p>
                      <a:pPr indent="0" lvl="0" marL="0" rtl="0" algn="l">
                        <a:lnSpc>
                          <a:spcPct val="115000"/>
                        </a:lnSpc>
                        <a:spcBef>
                          <a:spcPts val="1200"/>
                        </a:spcBef>
                        <a:spcAft>
                          <a:spcPts val="1200"/>
                        </a:spcAft>
                        <a:buNone/>
                      </a:pPr>
                      <a:r>
                        <a:rPr lang="en-US"/>
                        <a:t>September, 2024</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FE2F3"/>
                    </a:solidFill>
                  </a:tcPr>
                </a:tc>
                <a:tc>
                  <a:txBody>
                    <a:bodyPr/>
                    <a:lstStyle/>
                    <a:p>
                      <a:pPr indent="0" lvl="0" marL="0" rtl="0" algn="l">
                        <a:lnSpc>
                          <a:spcPct val="115000"/>
                        </a:lnSpc>
                        <a:spcBef>
                          <a:spcPts val="1200"/>
                        </a:spcBef>
                        <a:spcAft>
                          <a:spcPts val="1200"/>
                        </a:spcAft>
                        <a:buNone/>
                      </a:pPr>
                      <a:r>
                        <a:rPr lang="en-US"/>
                        <a:t>OSU campus interviews (via Zoom)</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FE2F3"/>
                    </a:solidFill>
                  </a:tcPr>
                </a:tc>
              </a:tr>
              <a:tr h="381000">
                <a:tc>
                  <a:txBody>
                    <a:bodyPr/>
                    <a:lstStyle/>
                    <a:p>
                      <a:pPr indent="0" lvl="0" marL="0" rtl="0" algn="l">
                        <a:lnSpc>
                          <a:spcPct val="115000"/>
                        </a:lnSpc>
                        <a:spcBef>
                          <a:spcPts val="1200"/>
                        </a:spcBef>
                        <a:spcAft>
                          <a:spcPts val="1200"/>
                        </a:spcAft>
                        <a:buNone/>
                      </a:pPr>
                      <a:r>
                        <a:rPr lang="en-US"/>
                        <a:t>October 8, 2024</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c>
                  <a:txBody>
                    <a:bodyPr/>
                    <a:lstStyle/>
                    <a:p>
                      <a:pPr indent="0" lvl="0" marL="0" rtl="0" algn="l">
                        <a:lnSpc>
                          <a:spcPct val="115000"/>
                        </a:lnSpc>
                        <a:spcBef>
                          <a:spcPts val="1200"/>
                        </a:spcBef>
                        <a:spcAft>
                          <a:spcPts val="1200"/>
                        </a:spcAft>
                        <a:buNone/>
                      </a:pPr>
                      <a:r>
                        <a:rPr lang="en-US"/>
                        <a:t>Fulbright national deadline</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r>
              <a:tr h="381000">
                <a:tc>
                  <a:txBody>
                    <a:bodyPr/>
                    <a:lstStyle/>
                    <a:p>
                      <a:pPr indent="0" lvl="0" marL="0" rtl="0" algn="l">
                        <a:lnSpc>
                          <a:spcPct val="115000"/>
                        </a:lnSpc>
                        <a:spcBef>
                          <a:spcPts val="1200"/>
                        </a:spcBef>
                        <a:spcAft>
                          <a:spcPts val="1200"/>
                        </a:spcAft>
                        <a:buNone/>
                      </a:pPr>
                      <a:r>
                        <a:rPr lang="en-US"/>
                        <a:t>November-December 2024</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9DAF8"/>
                    </a:solidFill>
                  </a:tcPr>
                </a:tc>
                <a:tc>
                  <a:txBody>
                    <a:bodyPr/>
                    <a:lstStyle/>
                    <a:p>
                      <a:pPr indent="0" lvl="0" marL="0" rtl="0" algn="l">
                        <a:lnSpc>
                          <a:spcPct val="115000"/>
                        </a:lnSpc>
                        <a:spcBef>
                          <a:spcPts val="1200"/>
                        </a:spcBef>
                        <a:spcAft>
                          <a:spcPts val="1200"/>
                        </a:spcAft>
                        <a:buNone/>
                      </a:pPr>
                      <a:r>
                        <a:rPr lang="en-US"/>
                        <a:t>Fulbright NSC meets</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9DAF8"/>
                    </a:solidFill>
                  </a:tcPr>
                </a:tc>
              </a:tr>
              <a:tr h="381000">
                <a:tc>
                  <a:txBody>
                    <a:bodyPr/>
                    <a:lstStyle/>
                    <a:p>
                      <a:pPr indent="0" lvl="0" marL="0" rtl="0" algn="l">
                        <a:lnSpc>
                          <a:spcPct val="115000"/>
                        </a:lnSpc>
                        <a:spcBef>
                          <a:spcPts val="1200"/>
                        </a:spcBef>
                        <a:spcAft>
                          <a:spcPts val="1200"/>
                        </a:spcAft>
                        <a:buNone/>
                      </a:pPr>
                      <a:r>
                        <a:rPr lang="en-US"/>
                        <a:t>Late January, 2025</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c>
                  <a:txBody>
                    <a:bodyPr/>
                    <a:lstStyle/>
                    <a:p>
                      <a:pPr indent="0" lvl="0" marL="0" rtl="0" algn="l">
                        <a:lnSpc>
                          <a:spcPct val="115000"/>
                        </a:lnSpc>
                        <a:spcBef>
                          <a:spcPts val="1200"/>
                        </a:spcBef>
                        <a:spcAft>
                          <a:spcPts val="1200"/>
                        </a:spcAft>
                        <a:buNone/>
                      </a:pPr>
                      <a:r>
                        <a:rPr lang="en-US"/>
                        <a:t>Candidates are notified if they have been selected as semi-finalists</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r>
              <a:tr h="381000">
                <a:tc>
                  <a:txBody>
                    <a:bodyPr/>
                    <a:lstStyle/>
                    <a:p>
                      <a:pPr indent="0" lvl="0" marL="0" rtl="0" algn="l">
                        <a:lnSpc>
                          <a:spcPct val="115000"/>
                        </a:lnSpc>
                        <a:spcBef>
                          <a:spcPts val="1200"/>
                        </a:spcBef>
                        <a:spcAft>
                          <a:spcPts val="1200"/>
                        </a:spcAft>
                        <a:buNone/>
                      </a:pPr>
                      <a:r>
                        <a:rPr lang="en-US"/>
                        <a:t>January-March, 2025</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FE2F3"/>
                    </a:solidFill>
                  </a:tcPr>
                </a:tc>
                <a:tc>
                  <a:txBody>
                    <a:bodyPr/>
                    <a:lstStyle/>
                    <a:p>
                      <a:pPr indent="0" lvl="0" marL="0" rtl="0" algn="l">
                        <a:lnSpc>
                          <a:spcPct val="115000"/>
                        </a:lnSpc>
                        <a:spcBef>
                          <a:spcPts val="1200"/>
                        </a:spcBef>
                        <a:spcAft>
                          <a:spcPts val="1200"/>
                        </a:spcAft>
                        <a:buNone/>
                      </a:pPr>
                      <a:r>
                        <a:rPr lang="en-US"/>
                        <a:t>Fulbright committees in the host countries meet to select Fulbright finalists</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solidFill>
                      <a:srgbClr val="CFE2F3"/>
                    </a:solidFill>
                  </a:tcPr>
                </a:tc>
              </a:tr>
              <a:tr h="381000">
                <a:tc>
                  <a:txBody>
                    <a:bodyPr/>
                    <a:lstStyle/>
                    <a:p>
                      <a:pPr indent="0" lvl="0" marL="0" rtl="0" algn="l">
                        <a:lnSpc>
                          <a:spcPct val="115000"/>
                        </a:lnSpc>
                        <a:spcBef>
                          <a:spcPts val="1200"/>
                        </a:spcBef>
                        <a:spcAft>
                          <a:spcPts val="1200"/>
                        </a:spcAft>
                        <a:buNone/>
                      </a:pPr>
                      <a:r>
                        <a:rPr lang="en-US"/>
                        <a:t>February-June, 2025</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c>
                  <a:txBody>
                    <a:bodyPr/>
                    <a:lstStyle/>
                    <a:p>
                      <a:pPr indent="0" lvl="0" marL="0" rtl="0" algn="l">
                        <a:lnSpc>
                          <a:spcPct val="115000"/>
                        </a:lnSpc>
                        <a:spcBef>
                          <a:spcPts val="1200"/>
                        </a:spcBef>
                        <a:spcAft>
                          <a:spcPts val="1200"/>
                        </a:spcAft>
                        <a:buNone/>
                      </a:pPr>
                      <a:r>
                        <a:rPr lang="en-US"/>
                        <a:t>Candidates are notified of final status</a:t>
                      </a:r>
                      <a:endParaRPr/>
                    </a:p>
                  </a:txBody>
                  <a:tcPr marT="91425" marB="91425" marR="91425" marL="91425">
                    <a:lnL cap="flat" cmpd="sng" w="9525">
                      <a:solidFill>
                        <a:srgbClr val="808080"/>
                      </a:solidFill>
                      <a:prstDash val="dash"/>
                      <a:round/>
                      <a:headEnd len="sm" w="sm" type="none"/>
                      <a:tailEnd len="sm" w="sm" type="none"/>
                    </a:lnL>
                    <a:lnR cap="flat" cmpd="sng" w="9525">
                      <a:solidFill>
                        <a:srgbClr val="808080"/>
                      </a:solidFill>
                      <a:prstDash val="dash"/>
                      <a:round/>
                      <a:headEnd len="sm" w="sm" type="none"/>
                      <a:tailEnd len="sm" w="sm" type="none"/>
                    </a:lnR>
                    <a:lnT cap="flat" cmpd="sng" w="9525">
                      <a:solidFill>
                        <a:srgbClr val="808080"/>
                      </a:solidFill>
                      <a:prstDash val="dash"/>
                      <a:round/>
                      <a:headEnd len="sm" w="sm" type="none"/>
                      <a:tailEnd len="sm" w="sm" type="none"/>
                    </a:lnT>
                    <a:lnB cap="flat" cmpd="sng" w="9525">
                      <a:solidFill>
                        <a:srgbClr val="808080"/>
                      </a:solidFill>
                      <a:prstDash val="dash"/>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nvSpPr>
        <p:spPr>
          <a:xfrm>
            <a:off x="417647" y="1539499"/>
            <a:ext cx="11136973" cy="5847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Stay connected with us.</a:t>
            </a:r>
            <a:endParaRPr b="0" i="0" sz="4000" u="none" cap="none" strike="noStrike">
              <a:solidFill>
                <a:srgbClr val="FFFFFF"/>
              </a:solidFill>
              <a:latin typeface="Arial"/>
              <a:ea typeface="Arial"/>
              <a:cs typeface="Arial"/>
              <a:sym typeface="Arial"/>
            </a:endParaRPr>
          </a:p>
        </p:txBody>
      </p:sp>
      <p:grpSp>
        <p:nvGrpSpPr>
          <p:cNvPr id="184" name="Google Shape;184;p8"/>
          <p:cNvGrpSpPr/>
          <p:nvPr/>
        </p:nvGrpSpPr>
        <p:grpSpPr>
          <a:xfrm>
            <a:off x="417647" y="2409651"/>
            <a:ext cx="5633857" cy="656590"/>
            <a:chOff x="15649125" y="1452389"/>
            <a:chExt cx="11267713" cy="1313178"/>
          </a:xfrm>
        </p:grpSpPr>
        <p:pic>
          <p:nvPicPr>
            <p:cNvPr id="185" name="Google Shape;185;p8"/>
            <p:cNvPicPr preferRelativeResize="0"/>
            <p:nvPr/>
          </p:nvPicPr>
          <p:blipFill rotWithShape="1">
            <a:blip r:embed="rId3">
              <a:alphaModFix/>
            </a:blip>
            <a:srcRect b="0" l="0" r="0" t="0"/>
            <a:stretch/>
          </p:blipFill>
          <p:spPr>
            <a:xfrm>
              <a:off x="15649125" y="1567853"/>
              <a:ext cx="510473" cy="510473"/>
            </a:xfrm>
            <a:prstGeom prst="rect">
              <a:avLst/>
            </a:prstGeom>
            <a:noFill/>
            <a:ln>
              <a:noFill/>
            </a:ln>
          </p:spPr>
        </p:pic>
        <p:sp>
          <p:nvSpPr>
            <p:cNvPr id="186" name="Google Shape;186;p8"/>
            <p:cNvSpPr txBox="1"/>
            <p:nvPr/>
          </p:nvSpPr>
          <p:spPr>
            <a:xfrm>
              <a:off x="16255807" y="1452389"/>
              <a:ext cx="10661031" cy="1313178"/>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Watch our webinars at us.fulbrightonline.org</a:t>
              </a:r>
              <a:endParaRPr b="0" i="0" sz="2000" u="none" cap="none" strike="noStrike">
                <a:solidFill>
                  <a:srgbClr val="F9F9F9"/>
                </a:solidFill>
                <a:latin typeface="Arial"/>
                <a:ea typeface="Arial"/>
                <a:cs typeface="Arial"/>
                <a:sym typeface="Arial"/>
              </a:endParaRPr>
            </a:p>
            <a:p>
              <a:pPr indent="0" lvl="0" marL="0" marR="0" rtl="0" algn="l">
                <a:lnSpc>
                  <a:spcPct val="107500"/>
                </a:lnSpc>
                <a:spcBef>
                  <a:spcPts val="0"/>
                </a:spcBef>
                <a:spcAft>
                  <a:spcPts val="0"/>
                </a:spcAft>
                <a:buClr>
                  <a:srgbClr val="FAFFF8"/>
                </a:buClr>
                <a:buSzPts val="2000"/>
                <a:buFont typeface="Arial"/>
                <a:buNone/>
              </a:pPr>
              <a:r>
                <a:t/>
              </a:r>
              <a:endParaRPr b="0" i="0" sz="2000" u="none" cap="none" strike="noStrike">
                <a:solidFill>
                  <a:schemeClr val="lt1"/>
                </a:solidFill>
                <a:latin typeface="Arial"/>
                <a:ea typeface="Arial"/>
                <a:cs typeface="Arial"/>
                <a:sym typeface="Arial"/>
              </a:endParaRPr>
            </a:p>
          </p:txBody>
        </p:sp>
      </p:grpSp>
      <p:cxnSp>
        <p:nvCxnSpPr>
          <p:cNvPr id="187" name="Google Shape;187;p8"/>
          <p:cNvCxnSpPr/>
          <p:nvPr/>
        </p:nvCxnSpPr>
        <p:spPr>
          <a:xfrm>
            <a:off x="720989" y="3002026"/>
            <a:ext cx="456968" cy="0"/>
          </a:xfrm>
          <a:prstGeom prst="straightConnector1">
            <a:avLst/>
          </a:prstGeom>
          <a:noFill/>
          <a:ln cap="flat" cmpd="sng" w="50800">
            <a:solidFill>
              <a:srgbClr val="00A9E0"/>
            </a:solidFill>
            <a:prstDash val="solid"/>
            <a:round/>
            <a:headEnd len="sm" w="sm" type="none"/>
            <a:tailEnd len="sm" w="sm" type="none"/>
          </a:ln>
        </p:spPr>
      </p:cxnSp>
      <p:grpSp>
        <p:nvGrpSpPr>
          <p:cNvPr id="188" name="Google Shape;188;p8"/>
          <p:cNvGrpSpPr/>
          <p:nvPr/>
        </p:nvGrpSpPr>
        <p:grpSpPr>
          <a:xfrm>
            <a:off x="417647" y="3210955"/>
            <a:ext cx="3984171" cy="374461"/>
            <a:chOff x="15649125" y="1452389"/>
            <a:chExt cx="7968341" cy="748921"/>
          </a:xfrm>
        </p:grpSpPr>
        <p:pic>
          <p:nvPicPr>
            <p:cNvPr id="189" name="Google Shape;189;p8"/>
            <p:cNvPicPr preferRelativeResize="0"/>
            <p:nvPr/>
          </p:nvPicPr>
          <p:blipFill rotWithShape="1">
            <a:blip r:embed="rId3">
              <a:alphaModFix/>
            </a:blip>
            <a:srcRect b="0" l="0" r="0" t="0"/>
            <a:stretch/>
          </p:blipFill>
          <p:spPr>
            <a:xfrm>
              <a:off x="15649125" y="1567853"/>
              <a:ext cx="510473" cy="510473"/>
            </a:xfrm>
            <a:prstGeom prst="rect">
              <a:avLst/>
            </a:prstGeom>
            <a:noFill/>
            <a:ln>
              <a:noFill/>
            </a:ln>
          </p:spPr>
        </p:pic>
        <p:sp>
          <p:nvSpPr>
            <p:cNvPr id="190" name="Google Shape;190;p8"/>
            <p:cNvSpPr txBox="1"/>
            <p:nvPr/>
          </p:nvSpPr>
          <p:spPr>
            <a:xfrm>
              <a:off x="16255809" y="1452389"/>
              <a:ext cx="7361657" cy="748921"/>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Email us at Fbstudent@iie.org</a:t>
              </a:r>
              <a:endParaRPr b="0" i="0" sz="2000" u="none" cap="none" strike="noStrike">
                <a:solidFill>
                  <a:schemeClr val="lt1"/>
                </a:solidFill>
                <a:latin typeface="Arial"/>
                <a:ea typeface="Arial"/>
                <a:cs typeface="Arial"/>
                <a:sym typeface="Arial"/>
              </a:endParaRPr>
            </a:p>
          </p:txBody>
        </p:sp>
      </p:grpSp>
      <p:cxnSp>
        <p:nvCxnSpPr>
          <p:cNvPr id="191" name="Google Shape;191;p8"/>
          <p:cNvCxnSpPr/>
          <p:nvPr/>
        </p:nvCxnSpPr>
        <p:spPr>
          <a:xfrm>
            <a:off x="720989" y="3793708"/>
            <a:ext cx="456968" cy="0"/>
          </a:xfrm>
          <a:prstGeom prst="straightConnector1">
            <a:avLst/>
          </a:prstGeom>
          <a:noFill/>
          <a:ln cap="flat" cmpd="sng" w="50800">
            <a:solidFill>
              <a:srgbClr val="00A9E0"/>
            </a:solidFill>
            <a:prstDash val="solid"/>
            <a:round/>
            <a:headEnd len="sm" w="sm" type="none"/>
            <a:tailEnd len="sm" w="sm" type="none"/>
          </a:ln>
        </p:spPr>
      </p:cxnSp>
      <p:grpSp>
        <p:nvGrpSpPr>
          <p:cNvPr id="192" name="Google Shape;192;p8"/>
          <p:cNvGrpSpPr/>
          <p:nvPr/>
        </p:nvGrpSpPr>
        <p:grpSpPr>
          <a:xfrm>
            <a:off x="417648" y="4002928"/>
            <a:ext cx="4700636" cy="656590"/>
            <a:chOff x="15649125" y="1433145"/>
            <a:chExt cx="10363355" cy="1313178"/>
          </a:xfrm>
        </p:grpSpPr>
        <p:pic>
          <p:nvPicPr>
            <p:cNvPr id="193" name="Google Shape;193;p8"/>
            <p:cNvPicPr preferRelativeResize="0"/>
            <p:nvPr/>
          </p:nvPicPr>
          <p:blipFill rotWithShape="1">
            <a:blip r:embed="rId3">
              <a:alphaModFix/>
            </a:blip>
            <a:srcRect b="0" l="0" r="0" t="0"/>
            <a:stretch/>
          </p:blipFill>
          <p:spPr>
            <a:xfrm>
              <a:off x="15649125" y="1567853"/>
              <a:ext cx="510473" cy="510473"/>
            </a:xfrm>
            <a:prstGeom prst="rect">
              <a:avLst/>
            </a:prstGeom>
            <a:noFill/>
            <a:ln>
              <a:noFill/>
            </a:ln>
          </p:spPr>
        </p:pic>
        <p:sp>
          <p:nvSpPr>
            <p:cNvPr id="194" name="Google Shape;194;p8"/>
            <p:cNvSpPr txBox="1"/>
            <p:nvPr/>
          </p:nvSpPr>
          <p:spPr>
            <a:xfrm>
              <a:off x="16255809" y="1433145"/>
              <a:ext cx="9756671" cy="1313178"/>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Visit our website to learn more about the Fulbright U.S. Student Program</a:t>
              </a:r>
              <a:endParaRPr/>
            </a:p>
          </p:txBody>
        </p:sp>
      </p:grpSp>
      <p:cxnSp>
        <p:nvCxnSpPr>
          <p:cNvPr id="195" name="Google Shape;195;p8"/>
          <p:cNvCxnSpPr/>
          <p:nvPr/>
        </p:nvCxnSpPr>
        <p:spPr>
          <a:xfrm>
            <a:off x="720989" y="4825233"/>
            <a:ext cx="456968" cy="0"/>
          </a:xfrm>
          <a:prstGeom prst="straightConnector1">
            <a:avLst/>
          </a:prstGeom>
          <a:noFill/>
          <a:ln cap="flat" cmpd="sng" w="50800">
            <a:solidFill>
              <a:srgbClr val="00A9E0"/>
            </a:solidFill>
            <a:prstDash val="solid"/>
            <a:round/>
            <a:headEnd len="sm" w="sm" type="none"/>
            <a:tailEnd len="sm" w="sm" type="none"/>
          </a:ln>
        </p:spPr>
      </p:cxnSp>
      <p:grpSp>
        <p:nvGrpSpPr>
          <p:cNvPr id="196" name="Google Shape;196;p8"/>
          <p:cNvGrpSpPr/>
          <p:nvPr/>
        </p:nvGrpSpPr>
        <p:grpSpPr>
          <a:xfrm>
            <a:off x="417648" y="4983121"/>
            <a:ext cx="4700636" cy="656590"/>
            <a:chOff x="15649125" y="1433145"/>
            <a:chExt cx="10363355" cy="1313178"/>
          </a:xfrm>
        </p:grpSpPr>
        <p:pic>
          <p:nvPicPr>
            <p:cNvPr id="197" name="Google Shape;197;p8"/>
            <p:cNvPicPr preferRelativeResize="0"/>
            <p:nvPr/>
          </p:nvPicPr>
          <p:blipFill rotWithShape="1">
            <a:blip r:embed="rId3">
              <a:alphaModFix/>
            </a:blip>
            <a:srcRect b="0" l="0" r="0" t="0"/>
            <a:stretch/>
          </p:blipFill>
          <p:spPr>
            <a:xfrm>
              <a:off x="15649125" y="1567853"/>
              <a:ext cx="510473" cy="510473"/>
            </a:xfrm>
            <a:prstGeom prst="rect">
              <a:avLst/>
            </a:prstGeom>
            <a:noFill/>
            <a:ln>
              <a:noFill/>
            </a:ln>
          </p:spPr>
        </p:pic>
        <p:sp>
          <p:nvSpPr>
            <p:cNvPr id="198" name="Google Shape;198;p8"/>
            <p:cNvSpPr txBox="1"/>
            <p:nvPr/>
          </p:nvSpPr>
          <p:spPr>
            <a:xfrm>
              <a:off x="16255809" y="1433145"/>
              <a:ext cx="9756671" cy="1313178"/>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Watch videos at vimeo.com/fulbright</a:t>
              </a:r>
              <a:br>
                <a:rPr b="0" i="0" lang="en-US" sz="2000" u="none" cap="none" strike="noStrike">
                  <a:solidFill>
                    <a:schemeClr val="lt1"/>
                  </a:solidFill>
                  <a:latin typeface="Arial"/>
                  <a:ea typeface="Arial"/>
                  <a:cs typeface="Arial"/>
                  <a:sym typeface="Arial"/>
                </a:rPr>
              </a:br>
              <a:r>
                <a:rPr b="0" i="0" lang="en-US" sz="2000" u="none" cap="none" strike="noStrike">
                  <a:solidFill>
                    <a:schemeClr val="lt1"/>
                  </a:solidFill>
                  <a:latin typeface="Arial"/>
                  <a:ea typeface="Arial"/>
                  <a:cs typeface="Arial"/>
                  <a:sym typeface="Arial"/>
                </a:rPr>
                <a:t>and youtube.com/fulbrightprogram</a:t>
              </a:r>
              <a:endParaRPr b="0" i="0" sz="2000" u="none" cap="none" strike="noStrike">
                <a:solidFill>
                  <a:schemeClr val="lt1"/>
                </a:solidFill>
                <a:latin typeface="Arial"/>
                <a:ea typeface="Arial"/>
                <a:cs typeface="Arial"/>
                <a:sym typeface="Arial"/>
              </a:endParaRPr>
            </a:p>
          </p:txBody>
        </p:sp>
      </p:grpSp>
      <p:pic>
        <p:nvPicPr>
          <p:cNvPr id="199" name="Google Shape;199;p8"/>
          <p:cNvPicPr preferRelativeResize="0"/>
          <p:nvPr/>
        </p:nvPicPr>
        <p:blipFill rotWithShape="1">
          <a:blip r:embed="rId4">
            <a:alphaModFix/>
          </a:blip>
          <a:srcRect b="0" l="0" r="0" t="0"/>
          <a:stretch/>
        </p:blipFill>
        <p:spPr>
          <a:xfrm>
            <a:off x="7352025" y="2595353"/>
            <a:ext cx="3606800" cy="2686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9"/>
          <p:cNvSpPr txBox="1"/>
          <p:nvPr/>
        </p:nvSpPr>
        <p:spPr>
          <a:xfrm>
            <a:off x="3149461" y="927659"/>
            <a:ext cx="6255027"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u="none" cap="none" strike="noStrike">
                <a:solidFill>
                  <a:srgbClr val="0065A2"/>
                </a:solidFill>
                <a:latin typeface="Arial"/>
                <a:ea typeface="Arial"/>
                <a:cs typeface="Arial"/>
                <a:sym typeface="Arial"/>
              </a:rPr>
              <a:t>Questions and Answers</a:t>
            </a:r>
            <a:endParaRPr sz="4400">
              <a:solidFill>
                <a:srgbClr val="0065A2"/>
              </a:solidFill>
              <a:latin typeface="Arial"/>
              <a:ea typeface="Arial"/>
              <a:cs typeface="Arial"/>
              <a:sym typeface="Arial"/>
            </a:endParaRPr>
          </a:p>
        </p:txBody>
      </p:sp>
      <p:pic>
        <p:nvPicPr>
          <p:cNvPr descr="Questions with solid fill" id="205" name="Google Shape;205;p9"/>
          <p:cNvPicPr preferRelativeResize="0"/>
          <p:nvPr/>
        </p:nvPicPr>
        <p:blipFill rotWithShape="1">
          <a:blip r:embed="rId3">
            <a:alphaModFix/>
          </a:blip>
          <a:srcRect b="0" l="0" r="0" t="0"/>
          <a:stretch/>
        </p:blipFill>
        <p:spPr>
          <a:xfrm>
            <a:off x="3863009" y="2015145"/>
            <a:ext cx="3385930" cy="3385930"/>
          </a:xfrm>
          <a:prstGeom prst="rect">
            <a:avLst/>
          </a:prstGeom>
          <a:noFill/>
          <a:ln>
            <a:noFill/>
          </a:ln>
        </p:spPr>
      </p:pic>
      <p:grpSp>
        <p:nvGrpSpPr>
          <p:cNvPr descr="Thought bubble with solid fill" id="206" name="Google Shape;206;p9"/>
          <p:cNvGrpSpPr/>
          <p:nvPr/>
        </p:nvGrpSpPr>
        <p:grpSpPr>
          <a:xfrm>
            <a:off x="8661538" y="2015145"/>
            <a:ext cx="742950" cy="685800"/>
            <a:chOff x="9156838" y="2129445"/>
            <a:chExt cx="742950" cy="685800"/>
          </a:xfrm>
        </p:grpSpPr>
        <p:sp>
          <p:nvSpPr>
            <p:cNvPr id="207" name="Google Shape;207;p9"/>
            <p:cNvSpPr/>
            <p:nvPr/>
          </p:nvSpPr>
          <p:spPr>
            <a:xfrm>
              <a:off x="9156838" y="2129445"/>
              <a:ext cx="742950" cy="504825"/>
            </a:xfrm>
            <a:custGeom>
              <a:rect b="b" l="l" r="r" t="t"/>
              <a:pathLst>
                <a:path extrusionOk="0" h="504825" w="742950">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9"/>
            <p:cNvSpPr/>
            <p:nvPr/>
          </p:nvSpPr>
          <p:spPr>
            <a:xfrm>
              <a:off x="9290188" y="2615220"/>
              <a:ext cx="114300" cy="114300"/>
            </a:xfrm>
            <a:custGeom>
              <a:rect b="b" l="l" r="r" t="t"/>
              <a:pathLst>
                <a:path extrusionOk="0" h="114300" w="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9"/>
            <p:cNvSpPr/>
            <p:nvPr/>
          </p:nvSpPr>
          <p:spPr>
            <a:xfrm>
              <a:off x="9190175" y="2729520"/>
              <a:ext cx="85725" cy="85725"/>
            </a:xfrm>
            <a:custGeom>
              <a:rect b="b" l="l" r="r" t="t"/>
              <a:pathLst>
                <a:path extrusionOk="0" h="85725" w="85725">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Question Mark with solid fill" id="210" name="Google Shape;210;p9"/>
          <p:cNvPicPr preferRelativeResize="0"/>
          <p:nvPr/>
        </p:nvPicPr>
        <p:blipFill rotWithShape="1">
          <a:blip r:embed="rId4">
            <a:alphaModFix/>
          </a:blip>
          <a:srcRect b="0" l="0" r="0" t="0"/>
          <a:stretch/>
        </p:blipFill>
        <p:spPr>
          <a:xfrm>
            <a:off x="8490088" y="4045226"/>
            <a:ext cx="914400" cy="914400"/>
          </a:xfrm>
          <a:prstGeom prst="rect">
            <a:avLst/>
          </a:prstGeom>
          <a:noFill/>
          <a:ln>
            <a:noFill/>
          </a:ln>
        </p:spPr>
      </p:pic>
      <p:pic>
        <p:nvPicPr>
          <p:cNvPr descr="Question Mark outline" id="211" name="Google Shape;211;p9"/>
          <p:cNvPicPr preferRelativeResize="0"/>
          <p:nvPr/>
        </p:nvPicPr>
        <p:blipFill rotWithShape="1">
          <a:blip r:embed="rId5">
            <a:alphaModFix/>
          </a:blip>
          <a:srcRect b="0" l="0" r="0" t="0"/>
          <a:stretch/>
        </p:blipFill>
        <p:spPr>
          <a:xfrm>
            <a:off x="9985513" y="2971800"/>
            <a:ext cx="914400" cy="914400"/>
          </a:xfrm>
          <a:prstGeom prst="rect">
            <a:avLst/>
          </a:prstGeom>
          <a:noFill/>
          <a:ln>
            <a:noFill/>
          </a:ln>
        </p:spPr>
      </p:pic>
      <p:grpSp>
        <p:nvGrpSpPr>
          <p:cNvPr descr="Thought bubble with solid fill" id="212" name="Google Shape;212;p9"/>
          <p:cNvGrpSpPr/>
          <p:nvPr/>
        </p:nvGrpSpPr>
        <p:grpSpPr>
          <a:xfrm>
            <a:off x="1729410" y="1986570"/>
            <a:ext cx="742950" cy="685800"/>
            <a:chOff x="9156838" y="2129445"/>
            <a:chExt cx="742950" cy="685800"/>
          </a:xfrm>
        </p:grpSpPr>
        <p:sp>
          <p:nvSpPr>
            <p:cNvPr id="213" name="Google Shape;213;p9"/>
            <p:cNvSpPr/>
            <p:nvPr/>
          </p:nvSpPr>
          <p:spPr>
            <a:xfrm>
              <a:off x="9156838" y="2129445"/>
              <a:ext cx="742950" cy="504825"/>
            </a:xfrm>
            <a:custGeom>
              <a:rect b="b" l="l" r="r" t="t"/>
              <a:pathLst>
                <a:path extrusionOk="0" h="504825" w="742950">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65A2"/>
                </a:solidFill>
                <a:latin typeface="Calibri"/>
                <a:ea typeface="Calibri"/>
                <a:cs typeface="Calibri"/>
                <a:sym typeface="Calibri"/>
              </a:endParaRPr>
            </a:p>
          </p:txBody>
        </p:sp>
        <p:sp>
          <p:nvSpPr>
            <p:cNvPr id="214" name="Google Shape;214;p9"/>
            <p:cNvSpPr/>
            <p:nvPr/>
          </p:nvSpPr>
          <p:spPr>
            <a:xfrm>
              <a:off x="9290188" y="2615220"/>
              <a:ext cx="114300" cy="114300"/>
            </a:xfrm>
            <a:custGeom>
              <a:rect b="b" l="l" r="r" t="t"/>
              <a:pathLst>
                <a:path extrusionOk="0" h="114300" w="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65A2"/>
                </a:solidFill>
                <a:latin typeface="Calibri"/>
                <a:ea typeface="Calibri"/>
                <a:cs typeface="Calibri"/>
                <a:sym typeface="Calibri"/>
              </a:endParaRPr>
            </a:p>
          </p:txBody>
        </p:sp>
        <p:sp>
          <p:nvSpPr>
            <p:cNvPr id="215" name="Google Shape;215;p9"/>
            <p:cNvSpPr/>
            <p:nvPr/>
          </p:nvSpPr>
          <p:spPr>
            <a:xfrm>
              <a:off x="9190175" y="2729520"/>
              <a:ext cx="85725" cy="85725"/>
            </a:xfrm>
            <a:custGeom>
              <a:rect b="b" l="l" r="r" t="t"/>
              <a:pathLst>
                <a:path extrusionOk="0" h="85725" w="85725">
                  <a:moveTo>
                    <a:pt x="85725" y="42863"/>
                  </a:moveTo>
                  <a:cubicBezTo>
                    <a:pt x="85725" y="66535"/>
                    <a:pt x="66535" y="85725"/>
                    <a:pt x="42863" y="85725"/>
                  </a:cubicBezTo>
                  <a:cubicBezTo>
                    <a:pt x="19190" y="85725"/>
                    <a:pt x="0" y="66535"/>
                    <a:pt x="0" y="42863"/>
                  </a:cubicBezTo>
                  <a:cubicBezTo>
                    <a:pt x="0" y="19190"/>
                    <a:pt x="19190" y="0"/>
                    <a:pt x="42863" y="0"/>
                  </a:cubicBezTo>
                  <a:cubicBezTo>
                    <a:pt x="66535" y="0"/>
                    <a:pt x="85725" y="19190"/>
                    <a:pt x="85725" y="42863"/>
                  </a:cubicBezTo>
                  <a:close/>
                </a:path>
              </a:pathLst>
            </a:custGeom>
            <a:solidFill>
              <a:srgbClr val="0065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65A2"/>
                </a:solidFill>
                <a:latin typeface="Calibri"/>
                <a:ea typeface="Calibri"/>
                <a:cs typeface="Calibri"/>
                <a:sym typeface="Calibri"/>
              </a:endParaRPr>
            </a:p>
          </p:txBody>
        </p:sp>
      </p:grpSp>
      <p:pic>
        <p:nvPicPr>
          <p:cNvPr descr="Question Mark outline" id="216" name="Google Shape;216;p9"/>
          <p:cNvPicPr preferRelativeResize="0"/>
          <p:nvPr/>
        </p:nvPicPr>
        <p:blipFill rotWithShape="1">
          <a:blip r:embed="rId5">
            <a:alphaModFix/>
          </a:blip>
          <a:srcRect b="0" l="0" r="0" t="0"/>
          <a:stretch/>
        </p:blipFill>
        <p:spPr>
          <a:xfrm>
            <a:off x="629478" y="2971800"/>
            <a:ext cx="914400" cy="914400"/>
          </a:xfrm>
          <a:prstGeom prst="rect">
            <a:avLst/>
          </a:prstGeom>
          <a:noFill/>
          <a:ln>
            <a:noFill/>
          </a:ln>
        </p:spPr>
      </p:pic>
      <p:pic>
        <p:nvPicPr>
          <p:cNvPr descr="Question Mark with solid fill" id="217" name="Google Shape;217;p9"/>
          <p:cNvPicPr preferRelativeResize="0"/>
          <p:nvPr/>
        </p:nvPicPr>
        <p:blipFill rotWithShape="1">
          <a:blip r:embed="rId4">
            <a:alphaModFix/>
          </a:blip>
          <a:srcRect b="0" l="0" r="0" t="0"/>
          <a:stretch/>
        </p:blipFill>
        <p:spPr>
          <a:xfrm>
            <a:off x="1789044" y="4045226"/>
            <a:ext cx="914400" cy="914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3a4fbe4258_0_127"/>
          <p:cNvSpPr txBox="1"/>
          <p:nvPr/>
        </p:nvSpPr>
        <p:spPr>
          <a:xfrm>
            <a:off x="556325" y="813700"/>
            <a:ext cx="9800100" cy="806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US" sz="3300">
                <a:solidFill>
                  <a:srgbClr val="0065A2"/>
                </a:solidFill>
              </a:rPr>
              <a:t>OSU National and Global Scholarships Advising</a:t>
            </a:r>
            <a:endParaRPr sz="3300">
              <a:solidFill>
                <a:srgbClr val="0065A2"/>
              </a:solidFill>
            </a:endParaRPr>
          </a:p>
          <a:p>
            <a:pPr indent="0" lvl="0" marL="0" rtl="0" algn="l">
              <a:spcBef>
                <a:spcPts val="0"/>
              </a:spcBef>
              <a:spcAft>
                <a:spcPts val="0"/>
              </a:spcAft>
              <a:buNone/>
            </a:pPr>
            <a:r>
              <a:t/>
            </a:r>
            <a:endParaRPr/>
          </a:p>
        </p:txBody>
      </p:sp>
      <p:sp>
        <p:nvSpPr>
          <p:cNvPr id="223" name="Google Shape;223;g23a4fbe4258_0_127"/>
          <p:cNvSpPr txBox="1"/>
          <p:nvPr/>
        </p:nvSpPr>
        <p:spPr>
          <a:xfrm>
            <a:off x="1658600" y="1621338"/>
            <a:ext cx="5311200" cy="38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t>Email:</a:t>
            </a:r>
            <a:endParaRPr b="1" sz="2000"/>
          </a:p>
          <a:p>
            <a:pPr indent="-355600" lvl="0" marL="457200" rtl="0" algn="l">
              <a:spcBef>
                <a:spcPts val="0"/>
              </a:spcBef>
              <a:spcAft>
                <a:spcPts val="0"/>
              </a:spcAft>
              <a:buSzPts val="2000"/>
              <a:buChar char="●"/>
            </a:pPr>
            <a:r>
              <a:rPr lang="en-US" sz="2000" u="sng">
                <a:solidFill>
                  <a:schemeClr val="hlink"/>
                </a:solidFill>
                <a:hlinkClick r:id="rId3"/>
              </a:rPr>
              <a:t>leann.adam@oregonstate.edu</a:t>
            </a:r>
            <a:endParaRPr sz="2000"/>
          </a:p>
          <a:p>
            <a:pPr indent="-355600" lvl="0" marL="457200" rtl="0" algn="l">
              <a:spcBef>
                <a:spcPts val="0"/>
              </a:spcBef>
              <a:spcAft>
                <a:spcPts val="0"/>
              </a:spcAft>
              <a:buSzPts val="2000"/>
              <a:buChar char="●"/>
            </a:pPr>
            <a:r>
              <a:rPr lang="en-US" sz="2000" u="sng">
                <a:solidFill>
                  <a:schemeClr val="hlink"/>
                </a:solidFill>
                <a:hlinkClick r:id="rId4"/>
              </a:rPr>
              <a:t>rebecca.otto@oregonstate.edu</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Website:</a:t>
            </a:r>
            <a:endParaRPr b="1" sz="2000"/>
          </a:p>
          <a:p>
            <a:pPr indent="-355600" lvl="0" marL="457200" rtl="0" algn="l">
              <a:spcBef>
                <a:spcPts val="0"/>
              </a:spcBef>
              <a:spcAft>
                <a:spcPts val="0"/>
              </a:spcAft>
              <a:buSzPts val="2000"/>
              <a:buChar char="●"/>
            </a:pPr>
            <a:r>
              <a:rPr lang="en-US" sz="2000"/>
              <a:t>topscholars.oregonstate.edu</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Instagram:</a:t>
            </a:r>
            <a:endParaRPr b="1" sz="2000"/>
          </a:p>
          <a:p>
            <a:pPr indent="-355600" lvl="0" marL="457200" rtl="0" algn="l">
              <a:spcBef>
                <a:spcPts val="0"/>
              </a:spcBef>
              <a:spcAft>
                <a:spcPts val="0"/>
              </a:spcAft>
              <a:buSzPts val="2000"/>
              <a:buChar char="●"/>
            </a:pPr>
            <a:r>
              <a:rPr lang="en-US" sz="2000" u="sng">
                <a:solidFill>
                  <a:schemeClr val="hlink"/>
                </a:solidFill>
                <a:hlinkClick r:id="rId5"/>
              </a:rPr>
              <a:t>@scholarshipsadvising_osu</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n-US" sz="2000"/>
              <a:t>Appointments:</a:t>
            </a:r>
            <a:endParaRPr b="1" sz="2000"/>
          </a:p>
          <a:p>
            <a:pPr indent="-355600" lvl="0" marL="457200" rtl="0" algn="l">
              <a:spcBef>
                <a:spcPts val="0"/>
              </a:spcBef>
              <a:spcAft>
                <a:spcPts val="0"/>
              </a:spcAft>
              <a:buSzPts val="2000"/>
              <a:buChar char="●"/>
            </a:pPr>
            <a:r>
              <a:rPr lang="en-US" sz="2000"/>
              <a:t>beav.es/Ugj</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nvSpPr>
        <p:spPr>
          <a:xfrm>
            <a:off x="460255" y="2595583"/>
            <a:ext cx="420585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none" cap="none" strike="noStrike">
                <a:solidFill>
                  <a:srgbClr val="454A4A"/>
                </a:solidFill>
                <a:latin typeface="Arial"/>
                <a:ea typeface="Arial"/>
                <a:cs typeface="Arial"/>
                <a:sym typeface="Arial"/>
              </a:rPr>
              <a:t>Our mission is to foster mutual understanding between nations, advance knowledge across communities, and improve lives around the world</a:t>
            </a:r>
            <a:endParaRPr b="1" i="1" sz="2800" u="none" cap="none" strike="noStrike">
              <a:solidFill>
                <a:srgbClr val="454A4A"/>
              </a:solidFill>
              <a:latin typeface="Arial"/>
              <a:ea typeface="Arial"/>
              <a:cs typeface="Arial"/>
              <a:sym typeface="Arial"/>
            </a:endParaRPr>
          </a:p>
        </p:txBody>
      </p:sp>
      <p:sp>
        <p:nvSpPr>
          <p:cNvPr id="43" name="Google Shape;43;p2"/>
          <p:cNvSpPr txBox="1"/>
          <p:nvPr/>
        </p:nvSpPr>
        <p:spPr>
          <a:xfrm>
            <a:off x="359921" y="1057760"/>
            <a:ext cx="9222425" cy="5847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65A2"/>
              </a:buClr>
              <a:buSzPts val="4000"/>
              <a:buFont typeface="Arial"/>
              <a:buNone/>
            </a:pPr>
            <a:r>
              <a:rPr b="0" i="0" lang="en-US" sz="4000" u="none" cap="none" strike="noStrike">
                <a:solidFill>
                  <a:srgbClr val="0065A2"/>
                </a:solidFill>
                <a:latin typeface="Arial"/>
                <a:ea typeface="Arial"/>
                <a:cs typeface="Arial"/>
                <a:sym typeface="Arial"/>
              </a:rPr>
              <a:t>The Fulbright Program</a:t>
            </a:r>
            <a:endParaRPr b="0" i="0" sz="4000" u="none" cap="none" strike="noStrike">
              <a:solidFill>
                <a:srgbClr val="0065A2"/>
              </a:solidFill>
              <a:latin typeface="Arial"/>
              <a:ea typeface="Arial"/>
              <a:cs typeface="Arial"/>
              <a:sym typeface="Arial"/>
            </a:endParaRPr>
          </a:p>
        </p:txBody>
      </p:sp>
      <p:sp>
        <p:nvSpPr>
          <p:cNvPr id="44" name="Google Shape;44;p2"/>
          <p:cNvSpPr txBox="1"/>
          <p:nvPr/>
        </p:nvSpPr>
        <p:spPr>
          <a:xfrm>
            <a:off x="5262788" y="2008674"/>
            <a:ext cx="4156007" cy="3970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5A2"/>
              </a:buClr>
              <a:buSzPts val="2200"/>
              <a:buFont typeface="Arial"/>
              <a:buNone/>
            </a:pPr>
            <a:r>
              <a:rPr b="1" i="0" lang="en-US" sz="2200" u="none" cap="none" strike="noStrike">
                <a:solidFill>
                  <a:srgbClr val="0065A2"/>
                </a:solidFill>
                <a:latin typeface="Arial"/>
                <a:ea typeface="Arial"/>
                <a:cs typeface="Arial"/>
                <a:sym typeface="Arial"/>
              </a:rPr>
              <a:t>History and Administration</a:t>
            </a:r>
            <a:endParaRPr b="1" i="0" sz="2200" u="none" cap="none" strike="noStrike">
              <a:solidFill>
                <a:srgbClr val="0065A2"/>
              </a:solidFill>
              <a:latin typeface="Arial"/>
              <a:ea typeface="Arial"/>
              <a:cs typeface="Arial"/>
              <a:sym typeface="Arial"/>
            </a:endParaRPr>
          </a:p>
        </p:txBody>
      </p:sp>
      <p:cxnSp>
        <p:nvCxnSpPr>
          <p:cNvPr id="45" name="Google Shape;45;p2"/>
          <p:cNvCxnSpPr/>
          <p:nvPr/>
        </p:nvCxnSpPr>
        <p:spPr>
          <a:xfrm>
            <a:off x="5307539" y="2507568"/>
            <a:ext cx="456968" cy="0"/>
          </a:xfrm>
          <a:prstGeom prst="straightConnector1">
            <a:avLst/>
          </a:prstGeom>
          <a:noFill/>
          <a:ln cap="flat" cmpd="sng" w="50800">
            <a:solidFill>
              <a:srgbClr val="00A9E0"/>
            </a:solidFill>
            <a:prstDash val="solid"/>
            <a:round/>
            <a:headEnd len="sm" w="sm" type="none"/>
            <a:tailEnd len="sm" w="sm" type="none"/>
          </a:ln>
        </p:spPr>
      </p:cxnSp>
      <p:sp>
        <p:nvSpPr>
          <p:cNvPr id="46" name="Google Shape;46;p2"/>
          <p:cNvSpPr txBox="1"/>
          <p:nvPr/>
        </p:nvSpPr>
        <p:spPr>
          <a:xfrm>
            <a:off x="5262788" y="2624337"/>
            <a:ext cx="5377854" cy="2516073"/>
          </a:xfrm>
          <a:prstGeom prst="rect">
            <a:avLst/>
          </a:prstGeom>
          <a:noFill/>
          <a:ln>
            <a:noFill/>
          </a:ln>
        </p:spPr>
        <p:txBody>
          <a:bodyPr anchorCtr="0" anchor="t" bIns="45700" lIns="91425" spcFirstLastPara="1" rIns="91425" wrap="square" tIns="45700">
            <a:spAutoFit/>
          </a:bodyPr>
          <a:lstStyle/>
          <a:p>
            <a:pPr indent="-121920" lvl="0" marL="0" marR="0" rtl="0" algn="l">
              <a:lnSpc>
                <a:spcPct val="131250"/>
              </a:lnSpc>
              <a:spcBef>
                <a:spcPts val="0"/>
              </a:spcBef>
              <a:spcAft>
                <a:spcPts val="0"/>
              </a:spcAft>
              <a:buClr>
                <a:srgbClr val="0065A2"/>
              </a:buClr>
              <a:buSzPts val="1920"/>
              <a:buFont typeface="Arial"/>
              <a:buChar char="•"/>
            </a:pPr>
            <a:r>
              <a:rPr b="0" i="0" lang="en-US" sz="1600" u="none" cap="none" strike="noStrike">
                <a:solidFill>
                  <a:srgbClr val="0065A2"/>
                </a:solidFill>
                <a:latin typeface="Arial"/>
                <a:ea typeface="Arial"/>
                <a:cs typeface="Arial"/>
                <a:sym typeface="Arial"/>
              </a:rPr>
              <a:t> Created in 1946 by U.S. Congress</a:t>
            </a:r>
            <a:endParaRPr/>
          </a:p>
          <a:p>
            <a:pPr indent="0" lvl="0" marL="0" marR="0" rtl="0" algn="l">
              <a:lnSpc>
                <a:spcPct val="131250"/>
              </a:lnSpc>
              <a:spcBef>
                <a:spcPts val="0"/>
              </a:spcBef>
              <a:spcAft>
                <a:spcPts val="0"/>
              </a:spcAft>
              <a:buNone/>
            </a:pPr>
            <a:r>
              <a:t/>
            </a:r>
            <a:endParaRPr b="0" i="0" sz="1600" u="none" cap="none" strike="noStrike">
              <a:solidFill>
                <a:srgbClr val="0065A2"/>
              </a:solidFill>
              <a:latin typeface="Arial"/>
              <a:ea typeface="Arial"/>
              <a:cs typeface="Arial"/>
              <a:sym typeface="Arial"/>
            </a:endParaRPr>
          </a:p>
          <a:p>
            <a:pPr indent="-121920" lvl="0" marL="0" marR="0" rtl="0" algn="l">
              <a:lnSpc>
                <a:spcPct val="131250"/>
              </a:lnSpc>
              <a:spcBef>
                <a:spcPts val="0"/>
              </a:spcBef>
              <a:spcAft>
                <a:spcPts val="0"/>
              </a:spcAft>
              <a:buClr>
                <a:srgbClr val="0065A2"/>
              </a:buClr>
              <a:buSzPts val="1920"/>
              <a:buFont typeface="Arial"/>
              <a:buChar char="•"/>
            </a:pPr>
            <a:r>
              <a:rPr b="0" i="0" lang="en-US" sz="1600" u="none" cap="none" strike="noStrike">
                <a:solidFill>
                  <a:srgbClr val="0065A2"/>
                </a:solidFill>
                <a:latin typeface="Arial"/>
                <a:ea typeface="Arial"/>
                <a:cs typeface="Arial"/>
                <a:sym typeface="Arial"/>
              </a:rPr>
              <a:t> Sponsored by the U.S. Department of State’s Bureau </a:t>
            </a:r>
            <a:br>
              <a:rPr b="0" i="0" lang="en-US" sz="1600" u="none" cap="none" strike="noStrike">
                <a:solidFill>
                  <a:srgbClr val="0065A2"/>
                </a:solidFill>
                <a:latin typeface="Arial"/>
                <a:ea typeface="Arial"/>
                <a:cs typeface="Arial"/>
                <a:sym typeface="Arial"/>
              </a:rPr>
            </a:br>
            <a:r>
              <a:rPr b="0" i="0" lang="en-US" sz="1600" u="none" cap="none" strike="noStrike">
                <a:solidFill>
                  <a:srgbClr val="0065A2"/>
                </a:solidFill>
                <a:latin typeface="Arial"/>
                <a:ea typeface="Arial"/>
                <a:cs typeface="Arial"/>
                <a:sym typeface="Arial"/>
              </a:rPr>
              <a:t>of Educational and Cultural Affairs (ECA)</a:t>
            </a:r>
            <a:endParaRPr/>
          </a:p>
          <a:p>
            <a:pPr indent="0" lvl="0" marL="0" marR="0" rtl="0" algn="l">
              <a:lnSpc>
                <a:spcPct val="131250"/>
              </a:lnSpc>
              <a:spcBef>
                <a:spcPts val="0"/>
              </a:spcBef>
              <a:spcAft>
                <a:spcPts val="0"/>
              </a:spcAft>
              <a:buClr>
                <a:srgbClr val="FAFFF8"/>
              </a:buClr>
              <a:buSzPts val="1920"/>
              <a:buFont typeface="Arial"/>
              <a:buNone/>
            </a:pPr>
            <a:r>
              <a:t/>
            </a:r>
            <a:endParaRPr b="0" i="0" sz="1600" u="none" cap="none" strike="noStrike">
              <a:solidFill>
                <a:srgbClr val="0065A2"/>
              </a:solidFill>
              <a:latin typeface="Arial"/>
              <a:ea typeface="Arial"/>
              <a:cs typeface="Arial"/>
              <a:sym typeface="Arial"/>
            </a:endParaRPr>
          </a:p>
          <a:p>
            <a:pPr indent="-121920" lvl="0" marL="0" marR="0" rtl="0" algn="l">
              <a:lnSpc>
                <a:spcPct val="131250"/>
              </a:lnSpc>
              <a:spcBef>
                <a:spcPts val="0"/>
              </a:spcBef>
              <a:spcAft>
                <a:spcPts val="0"/>
              </a:spcAft>
              <a:buClr>
                <a:srgbClr val="0065A2"/>
              </a:buClr>
              <a:buSzPts val="1920"/>
              <a:buFont typeface="Arial"/>
              <a:buChar char="•"/>
            </a:pPr>
            <a:r>
              <a:rPr b="0" i="0" lang="en-US" sz="1600" u="none" cap="none" strike="noStrike">
                <a:solidFill>
                  <a:srgbClr val="0065A2"/>
                </a:solidFill>
                <a:latin typeface="Arial"/>
                <a:ea typeface="Arial"/>
                <a:cs typeface="Arial"/>
                <a:sym typeface="Arial"/>
              </a:rPr>
              <a:t> U.S. Student Program administered in the U.S. by IIE</a:t>
            </a:r>
            <a:endParaRPr/>
          </a:p>
          <a:p>
            <a:pPr indent="0" lvl="0" marL="0" marR="0" rtl="0" algn="l">
              <a:lnSpc>
                <a:spcPct val="131250"/>
              </a:lnSpc>
              <a:spcBef>
                <a:spcPts val="0"/>
              </a:spcBef>
              <a:spcAft>
                <a:spcPts val="0"/>
              </a:spcAft>
              <a:buClr>
                <a:srgbClr val="FAFFF8"/>
              </a:buClr>
              <a:buSzPts val="1920"/>
              <a:buFont typeface="Arial"/>
              <a:buNone/>
            </a:pPr>
            <a:r>
              <a:t/>
            </a:r>
            <a:endParaRPr b="0" i="0" sz="1600" u="none" cap="none" strike="noStrike">
              <a:solidFill>
                <a:srgbClr val="0065A2"/>
              </a:solidFill>
              <a:latin typeface="Arial"/>
              <a:ea typeface="Arial"/>
              <a:cs typeface="Arial"/>
              <a:sym typeface="Arial"/>
            </a:endParaRPr>
          </a:p>
          <a:p>
            <a:pPr indent="-121920" lvl="0" marL="0" marR="0" rtl="0" algn="l">
              <a:lnSpc>
                <a:spcPct val="131250"/>
              </a:lnSpc>
              <a:spcBef>
                <a:spcPts val="0"/>
              </a:spcBef>
              <a:spcAft>
                <a:spcPts val="0"/>
              </a:spcAft>
              <a:buClr>
                <a:srgbClr val="0065A2"/>
              </a:buClr>
              <a:buSzPts val="1920"/>
              <a:buFont typeface="Arial"/>
              <a:buChar char="•"/>
            </a:pPr>
            <a:r>
              <a:rPr b="0" i="0" lang="en-US" sz="1600" u="none" cap="none" strike="noStrike">
                <a:solidFill>
                  <a:srgbClr val="0065A2"/>
                </a:solidFill>
                <a:latin typeface="Arial"/>
                <a:ea typeface="Arial"/>
                <a:cs typeface="Arial"/>
                <a:sym typeface="Arial"/>
              </a:rPr>
              <a:t> Administered overseas by bi-national Commissions </a:t>
            </a:r>
            <a:br>
              <a:rPr b="0" i="0" lang="en-US" sz="1600" u="none" cap="none" strike="noStrike">
                <a:solidFill>
                  <a:srgbClr val="0065A2"/>
                </a:solidFill>
                <a:latin typeface="Arial"/>
                <a:ea typeface="Arial"/>
                <a:cs typeface="Arial"/>
                <a:sym typeface="Arial"/>
              </a:rPr>
            </a:br>
            <a:r>
              <a:rPr b="0" i="0" lang="en-US" sz="1600" u="none" cap="none" strike="noStrike">
                <a:solidFill>
                  <a:srgbClr val="0065A2"/>
                </a:solidFill>
                <a:latin typeface="Arial"/>
                <a:ea typeface="Arial"/>
                <a:cs typeface="Arial"/>
                <a:sym typeface="Arial"/>
              </a:rPr>
              <a:t>and U.S. Embassies</a:t>
            </a:r>
            <a:endParaRPr/>
          </a:p>
        </p:txBody>
      </p:sp>
      <p:pic>
        <p:nvPicPr>
          <p:cNvPr id="47" name="Google Shape;47;p2"/>
          <p:cNvPicPr preferRelativeResize="0"/>
          <p:nvPr/>
        </p:nvPicPr>
        <p:blipFill rotWithShape="1">
          <a:blip r:embed="rId3">
            <a:alphaModFix/>
          </a:blip>
          <a:srcRect b="0" l="0" r="0" t="0"/>
          <a:stretch/>
        </p:blipFill>
        <p:spPr>
          <a:xfrm>
            <a:off x="4839471" y="1950942"/>
            <a:ext cx="19050" cy="3403600"/>
          </a:xfrm>
          <a:prstGeom prst="rect">
            <a:avLst/>
          </a:prstGeom>
          <a:noFill/>
          <a:ln>
            <a:noFill/>
          </a:ln>
        </p:spPr>
      </p:pic>
      <p:sp>
        <p:nvSpPr>
          <p:cNvPr id="48" name="Google Shape;48;p2"/>
          <p:cNvSpPr txBox="1"/>
          <p:nvPr/>
        </p:nvSpPr>
        <p:spPr>
          <a:xfrm>
            <a:off x="431501" y="2008674"/>
            <a:ext cx="3426451" cy="3970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5A2"/>
              </a:buClr>
              <a:buSzPts val="2200"/>
              <a:buFont typeface="Arial"/>
              <a:buNone/>
            </a:pPr>
            <a:r>
              <a:rPr b="1" i="0" lang="en-US" sz="2200" u="none" cap="none" strike="noStrike">
                <a:solidFill>
                  <a:srgbClr val="0065A2"/>
                </a:solidFill>
                <a:latin typeface="Arial"/>
                <a:ea typeface="Arial"/>
                <a:cs typeface="Arial"/>
                <a:sym typeface="Arial"/>
              </a:rPr>
              <a:t>Program Goal</a:t>
            </a:r>
            <a:endParaRPr b="1" i="0" sz="2200" u="none" cap="none" strike="noStrike">
              <a:solidFill>
                <a:srgbClr val="0065A2"/>
              </a:solidFill>
              <a:latin typeface="Arial"/>
              <a:ea typeface="Arial"/>
              <a:cs typeface="Arial"/>
              <a:sym typeface="Arial"/>
            </a:endParaRPr>
          </a:p>
        </p:txBody>
      </p:sp>
      <p:cxnSp>
        <p:nvCxnSpPr>
          <p:cNvPr id="49" name="Google Shape;49;p2"/>
          <p:cNvCxnSpPr/>
          <p:nvPr/>
        </p:nvCxnSpPr>
        <p:spPr>
          <a:xfrm>
            <a:off x="476251" y="2507568"/>
            <a:ext cx="456968" cy="0"/>
          </a:xfrm>
          <a:prstGeom prst="straightConnector1">
            <a:avLst/>
          </a:prstGeom>
          <a:noFill/>
          <a:ln cap="flat" cmpd="sng" w="50800">
            <a:solidFill>
              <a:srgbClr val="00A9E0"/>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txBox="1"/>
          <p:nvPr/>
        </p:nvSpPr>
        <p:spPr>
          <a:xfrm>
            <a:off x="359926" y="817125"/>
            <a:ext cx="10970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4000">
                <a:solidFill>
                  <a:srgbClr val="0065A2"/>
                </a:solidFill>
              </a:rPr>
              <a:t>Who We Are: </a:t>
            </a:r>
            <a:endParaRPr b="0" i="0" sz="4000" u="none" cap="none" strike="noStrike">
              <a:solidFill>
                <a:srgbClr val="0065A2"/>
              </a:solidFill>
              <a:latin typeface="Arial"/>
              <a:ea typeface="Arial"/>
              <a:cs typeface="Arial"/>
              <a:sym typeface="Arial"/>
            </a:endParaRPr>
          </a:p>
        </p:txBody>
      </p:sp>
      <p:sp>
        <p:nvSpPr>
          <p:cNvPr id="55" name="Google Shape;55;p3"/>
          <p:cNvSpPr txBox="1"/>
          <p:nvPr/>
        </p:nvSpPr>
        <p:spPr>
          <a:xfrm>
            <a:off x="438625" y="1327275"/>
            <a:ext cx="9800100" cy="806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Font typeface="Arial"/>
              <a:buNone/>
            </a:pPr>
            <a:r>
              <a:rPr lang="en-US" sz="3300">
                <a:solidFill>
                  <a:srgbClr val="0065A2"/>
                </a:solidFill>
              </a:rPr>
              <a:t>OSU </a:t>
            </a:r>
            <a:r>
              <a:rPr lang="en-US" sz="3300">
                <a:solidFill>
                  <a:srgbClr val="0065A2"/>
                </a:solidFill>
              </a:rPr>
              <a:t>National and Global Scholarships Advising</a:t>
            </a:r>
            <a:endParaRPr sz="3300">
              <a:solidFill>
                <a:srgbClr val="0065A2"/>
              </a:solidFill>
            </a:endParaRPr>
          </a:p>
          <a:p>
            <a:pPr indent="0" lvl="0" marL="0" rtl="0" algn="l">
              <a:spcBef>
                <a:spcPts val="0"/>
              </a:spcBef>
              <a:spcAft>
                <a:spcPts val="0"/>
              </a:spcAft>
              <a:buNone/>
            </a:pPr>
            <a:r>
              <a:t/>
            </a:r>
            <a:endParaRPr/>
          </a:p>
        </p:txBody>
      </p:sp>
      <p:pic>
        <p:nvPicPr>
          <p:cNvPr id="56" name="Google Shape;56;p3"/>
          <p:cNvPicPr preferRelativeResize="0"/>
          <p:nvPr/>
        </p:nvPicPr>
        <p:blipFill>
          <a:blip r:embed="rId3">
            <a:alphaModFix/>
          </a:blip>
          <a:stretch>
            <a:fillRect/>
          </a:stretch>
        </p:blipFill>
        <p:spPr>
          <a:xfrm>
            <a:off x="4881325" y="2012975"/>
            <a:ext cx="3330650" cy="3330650"/>
          </a:xfrm>
          <a:prstGeom prst="rect">
            <a:avLst/>
          </a:prstGeom>
          <a:noFill/>
          <a:ln>
            <a:noFill/>
          </a:ln>
        </p:spPr>
      </p:pic>
      <p:pic>
        <p:nvPicPr>
          <p:cNvPr id="57" name="Google Shape;57;p3"/>
          <p:cNvPicPr preferRelativeResize="0"/>
          <p:nvPr/>
        </p:nvPicPr>
        <p:blipFill>
          <a:blip r:embed="rId4">
            <a:alphaModFix/>
          </a:blip>
          <a:stretch>
            <a:fillRect/>
          </a:stretch>
        </p:blipFill>
        <p:spPr>
          <a:xfrm>
            <a:off x="1051125" y="2058725"/>
            <a:ext cx="3239150" cy="3239150"/>
          </a:xfrm>
          <a:prstGeom prst="rect">
            <a:avLst/>
          </a:prstGeom>
          <a:noFill/>
          <a:ln>
            <a:noFill/>
          </a:ln>
        </p:spPr>
      </p:pic>
      <p:sp>
        <p:nvSpPr>
          <p:cNvPr id="58" name="Google Shape;58;p3"/>
          <p:cNvSpPr txBox="1"/>
          <p:nvPr/>
        </p:nvSpPr>
        <p:spPr>
          <a:xfrm>
            <a:off x="8516325" y="2133675"/>
            <a:ext cx="3445200" cy="269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2000"/>
              <a:buFont typeface="Arial"/>
              <a:buNone/>
            </a:pPr>
            <a:r>
              <a:rPr lang="en-US" sz="1800">
                <a:solidFill>
                  <a:schemeClr val="dk1"/>
                </a:solidFill>
                <a:latin typeface="Montserrat"/>
                <a:ea typeface="Montserrat"/>
                <a:cs typeface="Montserrat"/>
                <a:sym typeface="Montserrat"/>
              </a:rPr>
              <a:t>We support undergraduate students, graduate students, and alumni throughout the process of applying to select, nationally-competitive scholarships and fellowships.</a:t>
            </a:r>
            <a:endParaRPr sz="18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23a4fbe4258_0_118"/>
          <p:cNvSpPr txBox="1"/>
          <p:nvPr/>
        </p:nvSpPr>
        <p:spPr>
          <a:xfrm>
            <a:off x="359921" y="817130"/>
            <a:ext cx="922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0" i="0" lang="en-US" sz="4000" u="none" cap="none" strike="noStrike">
                <a:solidFill>
                  <a:srgbClr val="0065A2"/>
                </a:solidFill>
                <a:latin typeface="Arial"/>
                <a:ea typeface="Arial"/>
                <a:cs typeface="Arial"/>
                <a:sym typeface="Arial"/>
              </a:rPr>
              <a:t>Diversity and Inclusion</a:t>
            </a:r>
            <a:endParaRPr b="0" i="0" sz="4000" u="none" cap="none" strike="noStrike">
              <a:solidFill>
                <a:srgbClr val="0065A2"/>
              </a:solidFill>
              <a:latin typeface="Arial"/>
              <a:ea typeface="Arial"/>
              <a:cs typeface="Arial"/>
              <a:sym typeface="Arial"/>
            </a:endParaRPr>
          </a:p>
        </p:txBody>
      </p:sp>
      <p:sp>
        <p:nvSpPr>
          <p:cNvPr id="64" name="Google Shape;64;g23a4fbe4258_0_118"/>
          <p:cNvSpPr txBox="1"/>
          <p:nvPr/>
        </p:nvSpPr>
        <p:spPr>
          <a:xfrm>
            <a:off x="301732" y="1401905"/>
            <a:ext cx="5537700" cy="3999300"/>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0" i="0" lang="en-US" sz="2000" u="none" cap="none" strike="noStrike">
                <a:solidFill>
                  <a:srgbClr val="0065A2"/>
                </a:solidFill>
                <a:latin typeface="Arial"/>
                <a:ea typeface="Arial"/>
                <a:cs typeface="Arial"/>
                <a:sym typeface="Arial"/>
              </a:rPr>
              <a:t>Fulbright strives to ensure that it reflects the diversity of U.S. society and societies abroad.  We encourage the involvement of people from traditionally underrepresented audiences in all our grants, programs and other initiatives.  </a:t>
            </a:r>
            <a:endParaRPr/>
          </a:p>
          <a:p>
            <a:pPr indent="0" lvl="0" marL="0" marR="0" rtl="0" algn="l">
              <a:lnSpc>
                <a:spcPct val="114000"/>
              </a:lnSpc>
              <a:spcBef>
                <a:spcPts val="350"/>
              </a:spcBef>
              <a:spcAft>
                <a:spcPts val="0"/>
              </a:spcAft>
              <a:buNone/>
            </a:pPr>
            <a:r>
              <a:t/>
            </a:r>
            <a:endParaRPr b="0" i="0" sz="2000" u="none" cap="none" strike="noStrike">
              <a:solidFill>
                <a:srgbClr val="0065A2"/>
              </a:solidFill>
              <a:latin typeface="Arial"/>
              <a:ea typeface="Arial"/>
              <a:cs typeface="Arial"/>
              <a:sym typeface="Arial"/>
            </a:endParaRPr>
          </a:p>
          <a:p>
            <a:pPr indent="0" lvl="0" marL="0" marR="0" rtl="0" algn="l">
              <a:lnSpc>
                <a:spcPct val="114000"/>
              </a:lnSpc>
              <a:spcBef>
                <a:spcPts val="350"/>
              </a:spcBef>
              <a:spcAft>
                <a:spcPts val="0"/>
              </a:spcAft>
              <a:buNone/>
            </a:pPr>
            <a:r>
              <a:rPr b="0" i="0" lang="en-US" sz="2000" u="none" cap="none" strike="noStrike">
                <a:solidFill>
                  <a:srgbClr val="0065A2"/>
                </a:solidFill>
                <a:latin typeface="Arial"/>
                <a:ea typeface="Arial"/>
                <a:cs typeface="Arial"/>
                <a:sym typeface="Arial"/>
              </a:rPr>
              <a:t>Opportunities are open to people regardless of their race, color, national origin, sex, age, religion, geographic location, socioeconomic status, disability, sexual orientation or gender identity.</a:t>
            </a:r>
            <a:endParaRPr/>
          </a:p>
        </p:txBody>
      </p:sp>
      <p:pic>
        <p:nvPicPr>
          <p:cNvPr id="65" name="Google Shape;65;g23a4fbe4258_0_118"/>
          <p:cNvPicPr preferRelativeResize="0"/>
          <p:nvPr/>
        </p:nvPicPr>
        <p:blipFill rotWithShape="1">
          <a:blip r:embed="rId3">
            <a:alphaModFix/>
          </a:blip>
          <a:srcRect b="0" l="0" r="0" t="0"/>
          <a:stretch/>
        </p:blipFill>
        <p:spPr>
          <a:xfrm>
            <a:off x="6639471" y="1482023"/>
            <a:ext cx="4872477" cy="32483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933418" y="1905134"/>
            <a:ext cx="4393895" cy="3683717"/>
          </a:xfrm>
          <a:prstGeom prst="rect">
            <a:avLst/>
          </a:prstGeom>
          <a:noFill/>
          <a:ln>
            <a:noFill/>
          </a:ln>
        </p:spPr>
      </p:pic>
      <p:pic>
        <p:nvPicPr>
          <p:cNvPr id="72" name="Google Shape;72;p4"/>
          <p:cNvPicPr preferRelativeResize="0"/>
          <p:nvPr/>
        </p:nvPicPr>
        <p:blipFill rotWithShape="1">
          <a:blip r:embed="rId4">
            <a:alphaModFix/>
          </a:blip>
          <a:srcRect b="0" l="0" r="0" t="0"/>
          <a:stretch/>
        </p:blipFill>
        <p:spPr>
          <a:xfrm>
            <a:off x="545848" y="3117488"/>
            <a:ext cx="812800" cy="812800"/>
          </a:xfrm>
          <a:prstGeom prst="rect">
            <a:avLst/>
          </a:prstGeom>
          <a:noFill/>
          <a:ln>
            <a:noFill/>
          </a:ln>
        </p:spPr>
      </p:pic>
      <p:sp>
        <p:nvSpPr>
          <p:cNvPr id="73" name="Google Shape;73;p4"/>
          <p:cNvSpPr txBox="1"/>
          <p:nvPr/>
        </p:nvSpPr>
        <p:spPr>
          <a:xfrm>
            <a:off x="450481" y="3230718"/>
            <a:ext cx="108050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2000"/>
              <a:buFont typeface="Arial"/>
              <a:buNone/>
            </a:pPr>
            <a:r>
              <a:rPr b="1" i="0" lang="en-US" sz="2000" u="none" cap="none" strike="noStrike">
                <a:solidFill>
                  <a:schemeClr val="lt1"/>
                </a:solidFill>
                <a:latin typeface="Arial"/>
                <a:ea typeface="Arial"/>
                <a:cs typeface="Arial"/>
                <a:sym typeface="Arial"/>
              </a:rPr>
              <a:t>Open to:</a:t>
            </a:r>
            <a:endParaRPr b="1" i="0" sz="2000" u="none" cap="none" strike="noStrike">
              <a:solidFill>
                <a:schemeClr val="lt1"/>
              </a:solidFill>
              <a:latin typeface="Arial"/>
              <a:ea typeface="Arial"/>
              <a:cs typeface="Arial"/>
              <a:sym typeface="Arial"/>
            </a:endParaRPr>
          </a:p>
        </p:txBody>
      </p:sp>
      <p:sp>
        <p:nvSpPr>
          <p:cNvPr id="74" name="Google Shape;74;p4"/>
          <p:cNvSpPr txBox="1"/>
          <p:nvPr/>
        </p:nvSpPr>
        <p:spPr>
          <a:xfrm>
            <a:off x="450481" y="1028894"/>
            <a:ext cx="8499555" cy="58477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0065A2"/>
              </a:buClr>
              <a:buSzPts val="4000"/>
              <a:buFont typeface="Arial"/>
              <a:buNone/>
            </a:pPr>
            <a:r>
              <a:rPr b="0" i="0" lang="en-US" sz="4000" u="none" cap="none" strike="noStrike">
                <a:solidFill>
                  <a:srgbClr val="0065A2"/>
                </a:solidFill>
                <a:latin typeface="Arial"/>
                <a:ea typeface="Arial"/>
                <a:cs typeface="Arial"/>
                <a:sym typeface="Arial"/>
              </a:rPr>
              <a:t>Fulbright U.S. Student Eligibility</a:t>
            </a:r>
            <a:endParaRPr b="0" i="0" sz="4000" u="none" cap="none" strike="noStrike">
              <a:solidFill>
                <a:srgbClr val="0065A2"/>
              </a:solidFill>
              <a:latin typeface="Arial"/>
              <a:ea typeface="Arial"/>
              <a:cs typeface="Arial"/>
              <a:sym typeface="Arial"/>
            </a:endParaRPr>
          </a:p>
        </p:txBody>
      </p:sp>
      <p:sp>
        <p:nvSpPr>
          <p:cNvPr id="75" name="Google Shape;75;p4"/>
          <p:cNvSpPr/>
          <p:nvPr/>
        </p:nvSpPr>
        <p:spPr>
          <a:xfrm>
            <a:off x="1395771" y="2065021"/>
            <a:ext cx="3469200" cy="2977800"/>
          </a:xfrm>
          <a:prstGeom prst="rect">
            <a:avLst/>
          </a:prstGeom>
          <a:noFill/>
          <a:ln>
            <a:noFill/>
          </a:ln>
        </p:spPr>
        <p:txBody>
          <a:bodyPr anchorCtr="0" anchor="t" bIns="45700" lIns="91425" spcFirstLastPara="1" rIns="91425" wrap="square" tIns="45700">
            <a:spAutoFit/>
          </a:bodyPr>
          <a:lstStyle/>
          <a:p>
            <a:pPr indent="-127000" lvl="0" marL="0" marR="0" rtl="0" algn="l">
              <a:lnSpc>
                <a:spcPct val="12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Graduating seniors</a:t>
            </a:r>
            <a:endParaRPr/>
          </a:p>
          <a:p>
            <a:pPr indent="0" lvl="0" marL="0" marR="0" rtl="0" algn="l">
              <a:lnSpc>
                <a:spcPct val="125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p>
            <a:pPr indent="-127000" lvl="0" marL="0" marR="0" rtl="0" algn="l">
              <a:lnSpc>
                <a:spcPct val="12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Recent graduates</a:t>
            </a:r>
            <a:endParaRPr/>
          </a:p>
          <a:p>
            <a:pPr indent="0" lvl="0" marL="0" marR="0" rtl="0" algn="l">
              <a:lnSpc>
                <a:spcPct val="125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a:p>
            <a:pPr indent="-127000" lvl="0" marL="0" marR="0" rtl="0" algn="l">
              <a:lnSpc>
                <a:spcPct val="12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Graduate students</a:t>
            </a:r>
            <a:br>
              <a:rPr lang="en-US"/>
            </a:br>
            <a:endParaRPr b="0" i="0" sz="2000" u="none" cap="none" strike="noStrike">
              <a:solidFill>
                <a:schemeClr val="lt1"/>
              </a:solidFill>
              <a:latin typeface="Arial"/>
              <a:ea typeface="Arial"/>
              <a:cs typeface="Arial"/>
              <a:sym typeface="Arial"/>
            </a:endParaRPr>
          </a:p>
          <a:p>
            <a:pPr indent="-127000" lvl="0" marL="0" marR="0" rtl="0" algn="l">
              <a:lnSpc>
                <a:spcPct val="125000"/>
              </a:lnSpc>
              <a:spcBef>
                <a:spcPts val="0"/>
              </a:spcBef>
              <a:spcAft>
                <a:spcPts val="0"/>
              </a:spcAft>
              <a:buClr>
                <a:schemeClr val="lt1"/>
              </a:buClr>
              <a:buSzPts val="2000"/>
              <a:buFont typeface="Arial"/>
              <a:buChar char="•"/>
            </a:pPr>
            <a:r>
              <a:rPr b="0" i="0" lang="en-US" sz="2000" u="none" cap="none" strike="noStrike">
                <a:solidFill>
                  <a:schemeClr val="lt1"/>
                </a:solidFill>
                <a:latin typeface="Arial"/>
                <a:ea typeface="Arial"/>
                <a:cs typeface="Arial"/>
                <a:sym typeface="Arial"/>
              </a:rPr>
              <a:t> Early career professionals, including creative and performing artists/musicians</a:t>
            </a:r>
            <a:endParaRPr/>
          </a:p>
        </p:txBody>
      </p:sp>
      <p:pic>
        <p:nvPicPr>
          <p:cNvPr id="76" name="Google Shape;76;p4"/>
          <p:cNvPicPr preferRelativeResize="0"/>
          <p:nvPr/>
        </p:nvPicPr>
        <p:blipFill rotWithShape="1">
          <a:blip r:embed="rId5">
            <a:alphaModFix/>
          </a:blip>
          <a:srcRect b="0" l="0" r="0" t="0"/>
          <a:stretch/>
        </p:blipFill>
        <p:spPr>
          <a:xfrm>
            <a:off x="6087714" y="3211474"/>
            <a:ext cx="255237" cy="255237"/>
          </a:xfrm>
          <a:prstGeom prst="rect">
            <a:avLst/>
          </a:prstGeom>
          <a:noFill/>
          <a:ln>
            <a:noFill/>
          </a:ln>
        </p:spPr>
      </p:pic>
      <p:sp>
        <p:nvSpPr>
          <p:cNvPr id="77" name="Google Shape;77;p4"/>
          <p:cNvSpPr txBox="1"/>
          <p:nvPr/>
        </p:nvSpPr>
        <p:spPr>
          <a:xfrm>
            <a:off x="6391055" y="3124876"/>
            <a:ext cx="5687338" cy="374461"/>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rgbClr val="454A4A"/>
              </a:buClr>
              <a:buSzPts val="2000"/>
              <a:buFont typeface="Arial"/>
              <a:buNone/>
            </a:pPr>
            <a:r>
              <a:rPr b="0" i="0" lang="en-US" sz="2000" u="none" cap="none" strike="noStrike">
                <a:solidFill>
                  <a:srgbClr val="454A4A"/>
                </a:solidFill>
                <a:latin typeface="Arial"/>
                <a:ea typeface="Arial"/>
                <a:cs typeface="Arial"/>
                <a:sym typeface="Arial"/>
              </a:rPr>
              <a:t>Bachelor’s degree or equivalent by start of grant</a:t>
            </a:r>
            <a:endParaRPr/>
          </a:p>
        </p:txBody>
      </p:sp>
      <p:sp>
        <p:nvSpPr>
          <p:cNvPr id="78" name="Google Shape;78;p4"/>
          <p:cNvSpPr txBox="1"/>
          <p:nvPr/>
        </p:nvSpPr>
        <p:spPr>
          <a:xfrm>
            <a:off x="6021924" y="1885890"/>
            <a:ext cx="3426451" cy="3970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5A2"/>
              </a:buClr>
              <a:buSzPts val="2200"/>
              <a:buFont typeface="Arial"/>
              <a:buNone/>
            </a:pPr>
            <a:r>
              <a:rPr b="1" i="0" lang="en-US" sz="2200" u="none" cap="none" strike="noStrike">
                <a:solidFill>
                  <a:srgbClr val="0065A2"/>
                </a:solidFill>
                <a:latin typeface="Arial"/>
                <a:ea typeface="Arial"/>
                <a:cs typeface="Arial"/>
                <a:sym typeface="Arial"/>
              </a:rPr>
              <a:t>Basic Eligibility</a:t>
            </a:r>
            <a:endParaRPr b="1" i="0" sz="2200" u="none" cap="none" strike="noStrike">
              <a:solidFill>
                <a:srgbClr val="0065A2"/>
              </a:solidFill>
              <a:latin typeface="Arial"/>
              <a:ea typeface="Arial"/>
              <a:cs typeface="Arial"/>
              <a:sym typeface="Arial"/>
            </a:endParaRPr>
          </a:p>
        </p:txBody>
      </p:sp>
      <p:cxnSp>
        <p:nvCxnSpPr>
          <p:cNvPr id="79" name="Google Shape;79;p4"/>
          <p:cNvCxnSpPr/>
          <p:nvPr/>
        </p:nvCxnSpPr>
        <p:spPr>
          <a:xfrm>
            <a:off x="6066674" y="2384784"/>
            <a:ext cx="456968" cy="0"/>
          </a:xfrm>
          <a:prstGeom prst="straightConnector1">
            <a:avLst/>
          </a:prstGeom>
          <a:noFill/>
          <a:ln cap="flat" cmpd="sng" w="50800">
            <a:solidFill>
              <a:srgbClr val="00A9E0"/>
            </a:solidFill>
            <a:prstDash val="solid"/>
            <a:round/>
            <a:headEnd len="sm" w="sm" type="none"/>
            <a:tailEnd len="sm" w="sm" type="none"/>
          </a:ln>
        </p:spPr>
      </p:cxnSp>
      <p:grpSp>
        <p:nvGrpSpPr>
          <p:cNvPr id="80" name="Google Shape;80;p4"/>
          <p:cNvGrpSpPr/>
          <p:nvPr/>
        </p:nvGrpSpPr>
        <p:grpSpPr>
          <a:xfrm>
            <a:off x="6087714" y="2511401"/>
            <a:ext cx="4893398" cy="374461"/>
            <a:chOff x="15649125" y="1452389"/>
            <a:chExt cx="9427288" cy="748921"/>
          </a:xfrm>
        </p:grpSpPr>
        <p:pic>
          <p:nvPicPr>
            <p:cNvPr id="81" name="Google Shape;81;p4"/>
            <p:cNvPicPr preferRelativeResize="0"/>
            <p:nvPr/>
          </p:nvPicPr>
          <p:blipFill rotWithShape="1">
            <a:blip r:embed="rId5">
              <a:alphaModFix/>
            </a:blip>
            <a:srcRect b="0" l="0" r="0" t="0"/>
            <a:stretch/>
          </p:blipFill>
          <p:spPr>
            <a:xfrm>
              <a:off x="15649125" y="1625585"/>
              <a:ext cx="510473" cy="510473"/>
            </a:xfrm>
            <a:prstGeom prst="rect">
              <a:avLst/>
            </a:prstGeom>
            <a:noFill/>
            <a:ln>
              <a:noFill/>
            </a:ln>
          </p:spPr>
        </p:pic>
        <p:sp>
          <p:nvSpPr>
            <p:cNvPr id="82" name="Google Shape;82;p4"/>
            <p:cNvSpPr txBox="1"/>
            <p:nvPr/>
          </p:nvSpPr>
          <p:spPr>
            <a:xfrm>
              <a:off x="16255807" y="1452389"/>
              <a:ext cx="8820606" cy="748921"/>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rgbClr val="454A4A"/>
                </a:buClr>
                <a:buSzPts val="2000"/>
                <a:buFont typeface="Arial"/>
                <a:buNone/>
              </a:pPr>
              <a:r>
                <a:rPr b="0" i="0" lang="en-US" sz="2000" u="none" cap="none" strike="noStrike">
                  <a:solidFill>
                    <a:srgbClr val="454A4A"/>
                  </a:solidFill>
                  <a:latin typeface="Arial"/>
                  <a:ea typeface="Arial"/>
                  <a:cs typeface="Arial"/>
                  <a:sym typeface="Arial"/>
                </a:rPr>
                <a:t>U.S. citizen by the application deadline</a:t>
              </a:r>
              <a:endParaRPr/>
            </a:p>
          </p:txBody>
        </p:sp>
      </p:grpSp>
      <p:pic>
        <p:nvPicPr>
          <p:cNvPr id="83" name="Google Shape;83;p4"/>
          <p:cNvPicPr preferRelativeResize="0"/>
          <p:nvPr/>
        </p:nvPicPr>
        <p:blipFill rotWithShape="1">
          <a:blip r:embed="rId5">
            <a:alphaModFix/>
          </a:blip>
          <a:srcRect b="0" l="0" r="0" t="0"/>
          <a:stretch/>
        </p:blipFill>
        <p:spPr>
          <a:xfrm>
            <a:off x="6087714" y="3844941"/>
            <a:ext cx="255237" cy="255237"/>
          </a:xfrm>
          <a:prstGeom prst="rect">
            <a:avLst/>
          </a:prstGeom>
          <a:noFill/>
          <a:ln>
            <a:noFill/>
          </a:ln>
        </p:spPr>
      </p:pic>
      <p:sp>
        <p:nvSpPr>
          <p:cNvPr id="84" name="Google Shape;84;p4"/>
          <p:cNvSpPr txBox="1"/>
          <p:nvPr/>
        </p:nvSpPr>
        <p:spPr>
          <a:xfrm>
            <a:off x="6391055" y="3758343"/>
            <a:ext cx="4831127" cy="374461"/>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rgbClr val="454A4A"/>
              </a:buClr>
              <a:buSzPts val="2000"/>
              <a:buFont typeface="Arial"/>
              <a:buNone/>
            </a:pPr>
            <a:r>
              <a:rPr b="0" i="0" lang="en-US" sz="2000" u="none" cap="none" strike="noStrike">
                <a:solidFill>
                  <a:srgbClr val="454A4A"/>
                </a:solidFill>
                <a:latin typeface="Arial"/>
                <a:ea typeface="Arial"/>
                <a:cs typeface="Arial"/>
                <a:sym typeface="Arial"/>
              </a:rPr>
              <a:t>No doctorate at the time of application</a:t>
            </a:r>
            <a:endParaRPr/>
          </a:p>
        </p:txBody>
      </p:sp>
      <p:pic>
        <p:nvPicPr>
          <p:cNvPr id="85" name="Google Shape;85;p4"/>
          <p:cNvPicPr preferRelativeResize="0"/>
          <p:nvPr/>
        </p:nvPicPr>
        <p:blipFill rotWithShape="1">
          <a:blip r:embed="rId5">
            <a:alphaModFix/>
          </a:blip>
          <a:srcRect b="0" l="0" r="0" t="0"/>
          <a:stretch/>
        </p:blipFill>
        <p:spPr>
          <a:xfrm>
            <a:off x="6115809" y="4531910"/>
            <a:ext cx="255237" cy="255237"/>
          </a:xfrm>
          <a:prstGeom prst="rect">
            <a:avLst/>
          </a:prstGeom>
          <a:noFill/>
          <a:ln>
            <a:noFill/>
          </a:ln>
        </p:spPr>
      </p:pic>
      <p:sp>
        <p:nvSpPr>
          <p:cNvPr id="86" name="Google Shape;86;p4"/>
          <p:cNvSpPr txBox="1"/>
          <p:nvPr/>
        </p:nvSpPr>
        <p:spPr>
          <a:xfrm>
            <a:off x="6419150" y="4445312"/>
            <a:ext cx="4831127" cy="374461"/>
          </a:xfrm>
          <a:prstGeom prst="rect">
            <a:avLst/>
          </a:prstGeom>
          <a:noFill/>
          <a:ln>
            <a:noFill/>
          </a:ln>
        </p:spPr>
        <p:txBody>
          <a:bodyPr anchorCtr="0" anchor="t" bIns="45700" lIns="91425" spcFirstLastPara="1" rIns="91425" wrap="square" tIns="45700">
            <a:spAutoFit/>
          </a:bodyPr>
          <a:lstStyle/>
          <a:p>
            <a:pPr indent="0" lvl="0" marL="0" marR="0" rtl="0" algn="l">
              <a:lnSpc>
                <a:spcPct val="107500"/>
              </a:lnSpc>
              <a:spcBef>
                <a:spcPts val="0"/>
              </a:spcBef>
              <a:spcAft>
                <a:spcPts val="0"/>
              </a:spcAft>
              <a:buClr>
                <a:srgbClr val="454A4A"/>
              </a:buClr>
              <a:buSzPts val="2000"/>
              <a:buFont typeface="Arial"/>
              <a:buNone/>
            </a:pPr>
            <a:r>
              <a:rPr b="0" i="0" lang="en-US" sz="2000" u="none" cap="none" strike="noStrike">
                <a:solidFill>
                  <a:srgbClr val="454A4A"/>
                </a:solidFill>
                <a:latin typeface="Arial"/>
                <a:ea typeface="Arial"/>
                <a:cs typeface="Arial"/>
                <a:sym typeface="Arial"/>
              </a:rPr>
              <a:t>Country-specific requirements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World map.psd" id="92" name="Google Shape;92;p5"/>
          <p:cNvPicPr preferRelativeResize="0"/>
          <p:nvPr/>
        </p:nvPicPr>
        <p:blipFill rotWithShape="1">
          <a:blip r:embed="rId3">
            <a:alphaModFix amt="52999"/>
          </a:blip>
          <a:srcRect b="0" l="0" r="0" t="0"/>
          <a:stretch/>
        </p:blipFill>
        <p:spPr>
          <a:xfrm>
            <a:off x="82934" y="2249678"/>
            <a:ext cx="5815863" cy="2897885"/>
          </a:xfrm>
          <a:prstGeom prst="rect">
            <a:avLst/>
          </a:prstGeom>
          <a:noFill/>
          <a:ln>
            <a:noFill/>
          </a:ln>
        </p:spPr>
      </p:pic>
      <p:sp>
        <p:nvSpPr>
          <p:cNvPr id="93" name="Google Shape;93;p5"/>
          <p:cNvSpPr txBox="1"/>
          <p:nvPr/>
        </p:nvSpPr>
        <p:spPr>
          <a:xfrm>
            <a:off x="402896" y="932674"/>
            <a:ext cx="5495901" cy="70788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65A2"/>
              </a:buClr>
              <a:buSzPts val="4000"/>
              <a:buFont typeface="Arial"/>
              <a:buNone/>
            </a:pPr>
            <a:r>
              <a:rPr b="0" i="0" lang="en-US" sz="4000" u="none" cap="none" strike="noStrike">
                <a:solidFill>
                  <a:srgbClr val="0065A2"/>
                </a:solidFill>
                <a:latin typeface="Arial"/>
                <a:ea typeface="Arial"/>
                <a:cs typeface="Arial"/>
                <a:sym typeface="Arial"/>
              </a:rPr>
              <a:t>Program Award Types</a:t>
            </a:r>
            <a:endParaRPr b="0" i="0" sz="4000" u="none" cap="none" strike="noStrike">
              <a:solidFill>
                <a:srgbClr val="0065A2"/>
              </a:solidFill>
              <a:latin typeface="Arial"/>
              <a:ea typeface="Arial"/>
              <a:cs typeface="Arial"/>
              <a:sym typeface="Arial"/>
            </a:endParaRPr>
          </a:p>
        </p:txBody>
      </p:sp>
      <p:grpSp>
        <p:nvGrpSpPr>
          <p:cNvPr id="94" name="Google Shape;94;p5"/>
          <p:cNvGrpSpPr/>
          <p:nvPr/>
        </p:nvGrpSpPr>
        <p:grpSpPr>
          <a:xfrm>
            <a:off x="868565" y="2311221"/>
            <a:ext cx="4119296" cy="2801049"/>
            <a:chOff x="1737130" y="5543439"/>
            <a:chExt cx="8238591" cy="5602098"/>
          </a:xfrm>
        </p:grpSpPr>
        <p:sp>
          <p:nvSpPr>
            <p:cNvPr id="95" name="Google Shape;95;p5"/>
            <p:cNvSpPr txBox="1"/>
            <p:nvPr/>
          </p:nvSpPr>
          <p:spPr>
            <a:xfrm>
              <a:off x="2069320" y="10345317"/>
              <a:ext cx="7574213" cy="800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65A2"/>
                </a:buClr>
                <a:buSzPts val="2400"/>
                <a:buFont typeface="Arial"/>
                <a:buNone/>
              </a:pPr>
              <a:r>
                <a:rPr b="0" i="0" lang="en-US" sz="2000" u="none" cap="none" strike="noStrike">
                  <a:solidFill>
                    <a:srgbClr val="0065A2"/>
                  </a:solidFill>
                  <a:latin typeface="Arial"/>
                  <a:ea typeface="Arial"/>
                  <a:cs typeface="Arial"/>
                  <a:sym typeface="Arial"/>
                </a:rPr>
                <a:t>Countries Worldwide</a:t>
              </a:r>
              <a:endParaRPr/>
            </a:p>
          </p:txBody>
        </p:sp>
        <p:sp>
          <p:nvSpPr>
            <p:cNvPr id="96" name="Google Shape;96;p5"/>
            <p:cNvSpPr txBox="1"/>
            <p:nvPr/>
          </p:nvSpPr>
          <p:spPr>
            <a:xfrm>
              <a:off x="1737130" y="8919523"/>
              <a:ext cx="8238591" cy="143116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9ED5"/>
                </a:buClr>
                <a:buSzPts val="4500"/>
                <a:buFont typeface="Arial"/>
                <a:buNone/>
              </a:pPr>
              <a:r>
                <a:rPr b="1" i="0" lang="en-US" sz="4500" u="none" cap="none" strike="noStrike">
                  <a:solidFill>
                    <a:srgbClr val="009ED5"/>
                  </a:solidFill>
                  <a:latin typeface="Arial"/>
                  <a:ea typeface="Arial"/>
                  <a:cs typeface="Arial"/>
                  <a:sym typeface="Arial"/>
                </a:rPr>
                <a:t>140+</a:t>
              </a:r>
              <a:endParaRPr b="1" i="0" sz="4500" u="none" cap="none" strike="noStrike">
                <a:solidFill>
                  <a:srgbClr val="009ED5"/>
                </a:solidFill>
                <a:latin typeface="Arial"/>
                <a:ea typeface="Arial"/>
                <a:cs typeface="Arial"/>
                <a:sym typeface="Arial"/>
              </a:endParaRPr>
            </a:p>
          </p:txBody>
        </p:sp>
        <p:sp>
          <p:nvSpPr>
            <p:cNvPr id="97" name="Google Shape;97;p5"/>
            <p:cNvSpPr txBox="1"/>
            <p:nvPr/>
          </p:nvSpPr>
          <p:spPr>
            <a:xfrm>
              <a:off x="2069320" y="6947085"/>
              <a:ext cx="7574213" cy="800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65A2"/>
                </a:buClr>
                <a:buSzPts val="2400"/>
                <a:buFont typeface="Arial"/>
                <a:buNone/>
              </a:pPr>
              <a:r>
                <a:rPr b="0" i="0" lang="en-US" sz="2000" u="none" cap="none" strike="noStrike">
                  <a:solidFill>
                    <a:srgbClr val="0065A2"/>
                  </a:solidFill>
                  <a:latin typeface="Arial"/>
                  <a:ea typeface="Arial"/>
                  <a:cs typeface="Arial"/>
                  <a:sym typeface="Arial"/>
                </a:rPr>
                <a:t>Awards</a:t>
              </a:r>
              <a:endParaRPr/>
            </a:p>
          </p:txBody>
        </p:sp>
        <p:sp>
          <p:nvSpPr>
            <p:cNvPr id="98" name="Google Shape;98;p5"/>
            <p:cNvSpPr txBox="1"/>
            <p:nvPr/>
          </p:nvSpPr>
          <p:spPr>
            <a:xfrm>
              <a:off x="1737130" y="5543439"/>
              <a:ext cx="8238591" cy="1431162"/>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9ED5"/>
                </a:buClr>
                <a:buSzPts val="4500"/>
                <a:buFont typeface="Arial"/>
                <a:buNone/>
              </a:pPr>
              <a:r>
                <a:rPr b="1" i="0" lang="en-US" sz="4500" u="none" cap="none" strike="noStrike">
                  <a:solidFill>
                    <a:srgbClr val="009ED5"/>
                  </a:solidFill>
                  <a:latin typeface="Arial"/>
                  <a:ea typeface="Arial"/>
                  <a:cs typeface="Arial"/>
                  <a:sym typeface="Arial"/>
                </a:rPr>
                <a:t>2,150+</a:t>
              </a:r>
              <a:endParaRPr b="1" i="0" sz="4500" u="none" cap="none" strike="noStrike">
                <a:solidFill>
                  <a:srgbClr val="009ED5"/>
                </a:solidFill>
                <a:latin typeface="Arial"/>
                <a:ea typeface="Arial"/>
                <a:cs typeface="Arial"/>
                <a:sym typeface="Arial"/>
              </a:endParaRPr>
            </a:p>
          </p:txBody>
        </p:sp>
        <p:cxnSp>
          <p:nvCxnSpPr>
            <p:cNvPr id="99" name="Google Shape;99;p5"/>
            <p:cNvCxnSpPr/>
            <p:nvPr/>
          </p:nvCxnSpPr>
          <p:spPr>
            <a:xfrm>
              <a:off x="5378090" y="8322018"/>
              <a:ext cx="913935" cy="0"/>
            </a:xfrm>
            <a:prstGeom prst="straightConnector1">
              <a:avLst/>
            </a:prstGeom>
            <a:noFill/>
            <a:ln cap="flat" cmpd="sng" w="50800">
              <a:solidFill>
                <a:srgbClr val="00A9E0"/>
              </a:solidFill>
              <a:prstDash val="solid"/>
              <a:round/>
              <a:headEnd len="sm" w="sm" type="none"/>
              <a:tailEnd len="sm" w="sm" type="none"/>
            </a:ln>
          </p:spPr>
        </p:cxnSp>
      </p:grpSp>
      <p:sp>
        <p:nvSpPr>
          <p:cNvPr id="100" name="Google Shape;100;p5"/>
          <p:cNvSpPr txBox="1"/>
          <p:nvPr/>
        </p:nvSpPr>
        <p:spPr>
          <a:xfrm>
            <a:off x="6103917" y="1028894"/>
            <a:ext cx="3487461" cy="3970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5A2"/>
              </a:buClr>
              <a:buSzPts val="2200"/>
              <a:buFont typeface="Arial"/>
              <a:buNone/>
            </a:pPr>
            <a:r>
              <a:rPr b="1" i="0" lang="en-US" sz="2200" u="none" cap="none" strike="noStrike">
                <a:solidFill>
                  <a:srgbClr val="0065A2"/>
                </a:solidFill>
                <a:latin typeface="Arial"/>
                <a:ea typeface="Arial"/>
                <a:cs typeface="Arial"/>
                <a:sym typeface="Arial"/>
              </a:rPr>
              <a:t>Study/Research Grant</a:t>
            </a:r>
            <a:endParaRPr b="1" i="0" sz="2200" u="none" cap="none" strike="noStrike">
              <a:solidFill>
                <a:srgbClr val="0065A2"/>
              </a:solidFill>
              <a:latin typeface="Arial"/>
              <a:ea typeface="Arial"/>
              <a:cs typeface="Arial"/>
              <a:sym typeface="Arial"/>
            </a:endParaRPr>
          </a:p>
        </p:txBody>
      </p:sp>
      <p:cxnSp>
        <p:nvCxnSpPr>
          <p:cNvPr id="101" name="Google Shape;101;p5"/>
          <p:cNvCxnSpPr/>
          <p:nvPr/>
        </p:nvCxnSpPr>
        <p:spPr>
          <a:xfrm>
            <a:off x="6148667" y="1544738"/>
            <a:ext cx="456968" cy="0"/>
          </a:xfrm>
          <a:prstGeom prst="straightConnector1">
            <a:avLst/>
          </a:prstGeom>
          <a:noFill/>
          <a:ln cap="flat" cmpd="sng" w="50800">
            <a:solidFill>
              <a:srgbClr val="00A9E0"/>
            </a:solidFill>
            <a:prstDash val="solid"/>
            <a:round/>
            <a:headEnd len="sm" w="sm" type="none"/>
            <a:tailEnd len="sm" w="sm" type="none"/>
          </a:ln>
        </p:spPr>
      </p:cxnSp>
      <p:sp>
        <p:nvSpPr>
          <p:cNvPr id="102" name="Google Shape;102;p5"/>
          <p:cNvSpPr txBox="1"/>
          <p:nvPr/>
        </p:nvSpPr>
        <p:spPr>
          <a:xfrm>
            <a:off x="6103917" y="1692564"/>
            <a:ext cx="4731939"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800"/>
              <a:buFont typeface="Arial"/>
              <a:buNone/>
            </a:pPr>
            <a:r>
              <a:rPr b="0" i="0" lang="en-US" sz="1500" u="none" cap="none" strike="noStrike">
                <a:solidFill>
                  <a:srgbClr val="0065A2"/>
                </a:solidFill>
                <a:latin typeface="Arial"/>
                <a:ea typeface="Arial"/>
                <a:cs typeface="Arial"/>
                <a:sym typeface="Arial"/>
              </a:rPr>
              <a:t>Independent research, study, or arts projects abroad</a:t>
            </a:r>
            <a:endParaRPr/>
          </a:p>
        </p:txBody>
      </p:sp>
      <p:grpSp>
        <p:nvGrpSpPr>
          <p:cNvPr id="103" name="Google Shape;103;p5"/>
          <p:cNvGrpSpPr/>
          <p:nvPr/>
        </p:nvGrpSpPr>
        <p:grpSpPr>
          <a:xfrm>
            <a:off x="6152022" y="2102354"/>
            <a:ext cx="1713364" cy="811362"/>
            <a:chOff x="1145063" y="5976430"/>
            <a:chExt cx="3426727" cy="1622724"/>
          </a:xfrm>
        </p:grpSpPr>
        <p:sp>
          <p:nvSpPr>
            <p:cNvPr id="104" name="Google Shape;104;p5"/>
            <p:cNvSpPr txBox="1"/>
            <p:nvPr/>
          </p:nvSpPr>
          <p:spPr>
            <a:xfrm>
              <a:off x="2052289" y="6983600"/>
              <a:ext cx="2084085"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Awards</a:t>
              </a:r>
              <a:endParaRPr/>
            </a:p>
          </p:txBody>
        </p:sp>
        <p:sp>
          <p:nvSpPr>
            <p:cNvPr id="105" name="Google Shape;105;p5"/>
            <p:cNvSpPr txBox="1"/>
            <p:nvPr/>
          </p:nvSpPr>
          <p:spPr>
            <a:xfrm>
              <a:off x="2052289" y="5976430"/>
              <a:ext cx="2519501"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900+</a:t>
              </a:r>
              <a:endParaRPr b="1" i="0" sz="3600" u="none" cap="none" strike="noStrike">
                <a:solidFill>
                  <a:srgbClr val="009ED5"/>
                </a:solidFill>
                <a:latin typeface="Arial"/>
                <a:ea typeface="Arial"/>
                <a:cs typeface="Arial"/>
                <a:sym typeface="Arial"/>
              </a:endParaRPr>
            </a:p>
          </p:txBody>
        </p:sp>
        <p:pic>
          <p:nvPicPr>
            <p:cNvPr id="106" name="Google Shape;106;p5"/>
            <p:cNvPicPr preferRelativeResize="0"/>
            <p:nvPr/>
          </p:nvPicPr>
          <p:blipFill rotWithShape="1">
            <a:blip r:embed="rId4">
              <a:alphaModFix/>
            </a:blip>
            <a:srcRect b="0" l="0" r="0" t="0"/>
            <a:stretch/>
          </p:blipFill>
          <p:spPr>
            <a:xfrm>
              <a:off x="1145063" y="6234984"/>
              <a:ext cx="787400" cy="1092200"/>
            </a:xfrm>
            <a:prstGeom prst="rect">
              <a:avLst/>
            </a:prstGeom>
            <a:noFill/>
            <a:ln>
              <a:noFill/>
            </a:ln>
          </p:spPr>
        </p:pic>
      </p:grpSp>
      <p:grpSp>
        <p:nvGrpSpPr>
          <p:cNvPr id="107" name="Google Shape;107;p5"/>
          <p:cNvGrpSpPr/>
          <p:nvPr/>
        </p:nvGrpSpPr>
        <p:grpSpPr>
          <a:xfrm>
            <a:off x="8224570" y="2102354"/>
            <a:ext cx="2004329" cy="811362"/>
            <a:chOff x="5155466" y="5976430"/>
            <a:chExt cx="4008657" cy="1622724"/>
          </a:xfrm>
        </p:grpSpPr>
        <p:sp>
          <p:nvSpPr>
            <p:cNvPr id="108" name="Google Shape;108;p5"/>
            <p:cNvSpPr txBox="1"/>
            <p:nvPr/>
          </p:nvSpPr>
          <p:spPr>
            <a:xfrm>
              <a:off x="6176574" y="6983600"/>
              <a:ext cx="2969027"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Months</a:t>
              </a:r>
              <a:endParaRPr/>
            </a:p>
          </p:txBody>
        </p:sp>
        <p:sp>
          <p:nvSpPr>
            <p:cNvPr id="109" name="Google Shape;109;p5"/>
            <p:cNvSpPr txBox="1"/>
            <p:nvPr/>
          </p:nvSpPr>
          <p:spPr>
            <a:xfrm>
              <a:off x="6176574" y="5976430"/>
              <a:ext cx="2987549"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6-12</a:t>
              </a:r>
              <a:endParaRPr b="1" i="0" sz="3600" u="none" cap="none" strike="noStrike">
                <a:solidFill>
                  <a:srgbClr val="009ED5"/>
                </a:solidFill>
                <a:latin typeface="Arial"/>
                <a:ea typeface="Arial"/>
                <a:cs typeface="Arial"/>
                <a:sym typeface="Arial"/>
              </a:endParaRPr>
            </a:p>
          </p:txBody>
        </p:sp>
        <p:pic>
          <p:nvPicPr>
            <p:cNvPr id="110" name="Google Shape;110;p5"/>
            <p:cNvPicPr preferRelativeResize="0"/>
            <p:nvPr/>
          </p:nvPicPr>
          <p:blipFill rotWithShape="1">
            <a:blip r:embed="rId5">
              <a:alphaModFix/>
            </a:blip>
            <a:srcRect b="0" l="0" r="0" t="0"/>
            <a:stretch/>
          </p:blipFill>
          <p:spPr>
            <a:xfrm>
              <a:off x="5155466" y="6061788"/>
              <a:ext cx="749300" cy="800100"/>
            </a:xfrm>
            <a:prstGeom prst="rect">
              <a:avLst/>
            </a:prstGeom>
            <a:noFill/>
            <a:ln>
              <a:noFill/>
            </a:ln>
          </p:spPr>
        </p:pic>
      </p:grpSp>
      <p:grpSp>
        <p:nvGrpSpPr>
          <p:cNvPr id="111" name="Google Shape;111;p5"/>
          <p:cNvGrpSpPr/>
          <p:nvPr/>
        </p:nvGrpSpPr>
        <p:grpSpPr>
          <a:xfrm>
            <a:off x="10190775" y="2102354"/>
            <a:ext cx="1789564" cy="811362"/>
            <a:chOff x="1145063" y="8651352"/>
            <a:chExt cx="3579127" cy="1622724"/>
          </a:xfrm>
        </p:grpSpPr>
        <p:pic>
          <p:nvPicPr>
            <p:cNvPr id="112" name="Google Shape;112;p5"/>
            <p:cNvPicPr preferRelativeResize="0"/>
            <p:nvPr/>
          </p:nvPicPr>
          <p:blipFill rotWithShape="1">
            <a:blip r:embed="rId6">
              <a:alphaModFix/>
            </a:blip>
            <a:srcRect b="0" l="0" r="0" t="0"/>
            <a:stretch/>
          </p:blipFill>
          <p:spPr>
            <a:xfrm>
              <a:off x="1145063" y="8651352"/>
              <a:ext cx="850900" cy="1104900"/>
            </a:xfrm>
            <a:prstGeom prst="rect">
              <a:avLst/>
            </a:prstGeom>
            <a:noFill/>
            <a:ln>
              <a:noFill/>
            </a:ln>
          </p:spPr>
        </p:pic>
        <p:sp>
          <p:nvSpPr>
            <p:cNvPr id="113" name="Google Shape;113;p5"/>
            <p:cNvSpPr txBox="1"/>
            <p:nvPr/>
          </p:nvSpPr>
          <p:spPr>
            <a:xfrm>
              <a:off x="2204689" y="9658522"/>
              <a:ext cx="2519501"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Countries</a:t>
              </a:r>
              <a:endParaRPr/>
            </a:p>
          </p:txBody>
        </p:sp>
        <p:sp>
          <p:nvSpPr>
            <p:cNvPr id="114" name="Google Shape;114;p5"/>
            <p:cNvSpPr txBox="1"/>
            <p:nvPr/>
          </p:nvSpPr>
          <p:spPr>
            <a:xfrm>
              <a:off x="2204689" y="8651352"/>
              <a:ext cx="2519501"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~140</a:t>
              </a:r>
              <a:endParaRPr b="1" i="0" sz="3600" u="none" cap="none" strike="noStrike">
                <a:solidFill>
                  <a:srgbClr val="009ED5"/>
                </a:solidFill>
                <a:latin typeface="Arial"/>
                <a:ea typeface="Arial"/>
                <a:cs typeface="Arial"/>
                <a:sym typeface="Arial"/>
              </a:endParaRPr>
            </a:p>
          </p:txBody>
        </p:sp>
      </p:grpSp>
      <p:sp>
        <p:nvSpPr>
          <p:cNvPr id="115" name="Google Shape;115;p5"/>
          <p:cNvSpPr txBox="1"/>
          <p:nvPr/>
        </p:nvSpPr>
        <p:spPr>
          <a:xfrm>
            <a:off x="6103917" y="3521653"/>
            <a:ext cx="5354494" cy="3970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5A2"/>
              </a:buClr>
              <a:buSzPts val="2200"/>
              <a:buFont typeface="Arial"/>
              <a:buNone/>
            </a:pPr>
            <a:r>
              <a:rPr b="1" i="0" lang="en-US" sz="2200" u="none" cap="none" strike="noStrike">
                <a:solidFill>
                  <a:srgbClr val="0065A2"/>
                </a:solidFill>
                <a:latin typeface="Arial"/>
                <a:ea typeface="Arial"/>
                <a:cs typeface="Arial"/>
                <a:sym typeface="Arial"/>
              </a:rPr>
              <a:t>English Teaching Assistantship (ETA)</a:t>
            </a:r>
            <a:endParaRPr b="1" i="0" sz="2200" u="none" cap="none" strike="noStrike">
              <a:solidFill>
                <a:srgbClr val="0065A2"/>
              </a:solidFill>
              <a:latin typeface="Arial"/>
              <a:ea typeface="Arial"/>
              <a:cs typeface="Arial"/>
              <a:sym typeface="Arial"/>
            </a:endParaRPr>
          </a:p>
        </p:txBody>
      </p:sp>
      <p:cxnSp>
        <p:nvCxnSpPr>
          <p:cNvPr id="116" name="Google Shape;116;p5"/>
          <p:cNvCxnSpPr/>
          <p:nvPr/>
        </p:nvCxnSpPr>
        <p:spPr>
          <a:xfrm>
            <a:off x="6148667" y="4037497"/>
            <a:ext cx="456968" cy="0"/>
          </a:xfrm>
          <a:prstGeom prst="straightConnector1">
            <a:avLst/>
          </a:prstGeom>
          <a:noFill/>
          <a:ln cap="flat" cmpd="sng" w="50800">
            <a:solidFill>
              <a:srgbClr val="00A9E0"/>
            </a:solidFill>
            <a:prstDash val="solid"/>
            <a:round/>
            <a:headEnd len="sm" w="sm" type="none"/>
            <a:tailEnd len="sm" w="sm" type="none"/>
          </a:ln>
        </p:spPr>
      </p:cxnSp>
      <p:sp>
        <p:nvSpPr>
          <p:cNvPr id="117" name="Google Shape;117;p5"/>
          <p:cNvSpPr txBox="1"/>
          <p:nvPr/>
        </p:nvSpPr>
        <p:spPr>
          <a:xfrm>
            <a:off x="6103917" y="4185323"/>
            <a:ext cx="4731939"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800"/>
              <a:buFont typeface="Arial"/>
              <a:buNone/>
            </a:pPr>
            <a:r>
              <a:rPr b="0" i="0" lang="en-US" sz="1500" u="none" cap="none" strike="noStrike">
                <a:solidFill>
                  <a:srgbClr val="0065A2"/>
                </a:solidFill>
                <a:latin typeface="Arial"/>
                <a:ea typeface="Arial"/>
                <a:cs typeface="Arial"/>
                <a:sym typeface="Arial"/>
              </a:rPr>
              <a:t>Help teach English and U.S. culture in the classroom</a:t>
            </a:r>
            <a:endParaRPr/>
          </a:p>
        </p:txBody>
      </p:sp>
      <p:grpSp>
        <p:nvGrpSpPr>
          <p:cNvPr id="118" name="Google Shape;118;p5"/>
          <p:cNvGrpSpPr/>
          <p:nvPr/>
        </p:nvGrpSpPr>
        <p:grpSpPr>
          <a:xfrm>
            <a:off x="6152022" y="4595113"/>
            <a:ext cx="2077773" cy="811362"/>
            <a:chOff x="1145063" y="5976430"/>
            <a:chExt cx="4155545" cy="1622724"/>
          </a:xfrm>
        </p:grpSpPr>
        <p:sp>
          <p:nvSpPr>
            <p:cNvPr id="119" name="Google Shape;119;p5"/>
            <p:cNvSpPr txBox="1"/>
            <p:nvPr/>
          </p:nvSpPr>
          <p:spPr>
            <a:xfrm>
              <a:off x="2052289" y="6983600"/>
              <a:ext cx="2084085"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Awards</a:t>
              </a:r>
              <a:endParaRPr/>
            </a:p>
          </p:txBody>
        </p:sp>
        <p:sp>
          <p:nvSpPr>
            <p:cNvPr id="120" name="Google Shape;120;p5"/>
            <p:cNvSpPr txBox="1"/>
            <p:nvPr/>
          </p:nvSpPr>
          <p:spPr>
            <a:xfrm>
              <a:off x="2052289" y="5976430"/>
              <a:ext cx="3248319"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1</a:t>
              </a:r>
              <a:r>
                <a:rPr b="1" i="0" lang="en-US" sz="3000" u="none" cap="none" strike="noStrike">
                  <a:solidFill>
                    <a:srgbClr val="009ED5"/>
                  </a:solidFill>
                  <a:latin typeface="Arial"/>
                  <a:ea typeface="Arial"/>
                  <a:cs typeface="Arial"/>
                  <a:sym typeface="Arial"/>
                </a:rPr>
                <a:t>,</a:t>
              </a:r>
              <a:r>
                <a:rPr b="1" i="0" lang="en-US" sz="3600" u="none" cap="none" strike="noStrike">
                  <a:solidFill>
                    <a:srgbClr val="009ED5"/>
                  </a:solidFill>
                  <a:latin typeface="Arial"/>
                  <a:ea typeface="Arial"/>
                  <a:cs typeface="Arial"/>
                  <a:sym typeface="Arial"/>
                </a:rPr>
                <a:t>250+</a:t>
              </a:r>
              <a:endParaRPr b="1" i="0" sz="3600" u="none" cap="none" strike="noStrike">
                <a:solidFill>
                  <a:srgbClr val="009ED5"/>
                </a:solidFill>
                <a:latin typeface="Arial"/>
                <a:ea typeface="Arial"/>
                <a:cs typeface="Arial"/>
                <a:sym typeface="Arial"/>
              </a:endParaRPr>
            </a:p>
          </p:txBody>
        </p:sp>
        <p:pic>
          <p:nvPicPr>
            <p:cNvPr id="121" name="Google Shape;121;p5"/>
            <p:cNvPicPr preferRelativeResize="0"/>
            <p:nvPr/>
          </p:nvPicPr>
          <p:blipFill rotWithShape="1">
            <a:blip r:embed="rId4">
              <a:alphaModFix/>
            </a:blip>
            <a:srcRect b="0" l="0" r="0" t="0"/>
            <a:stretch/>
          </p:blipFill>
          <p:spPr>
            <a:xfrm>
              <a:off x="1145063" y="6234984"/>
              <a:ext cx="787400" cy="1092200"/>
            </a:xfrm>
            <a:prstGeom prst="rect">
              <a:avLst/>
            </a:prstGeom>
            <a:noFill/>
            <a:ln>
              <a:noFill/>
            </a:ln>
          </p:spPr>
        </p:pic>
      </p:grpSp>
      <p:grpSp>
        <p:nvGrpSpPr>
          <p:cNvPr id="122" name="Google Shape;122;p5"/>
          <p:cNvGrpSpPr/>
          <p:nvPr/>
        </p:nvGrpSpPr>
        <p:grpSpPr>
          <a:xfrm>
            <a:off x="8224570" y="4595113"/>
            <a:ext cx="2004329" cy="811362"/>
            <a:chOff x="5155466" y="5976430"/>
            <a:chExt cx="4008657" cy="1622724"/>
          </a:xfrm>
        </p:grpSpPr>
        <p:sp>
          <p:nvSpPr>
            <p:cNvPr id="123" name="Google Shape;123;p5"/>
            <p:cNvSpPr txBox="1"/>
            <p:nvPr/>
          </p:nvSpPr>
          <p:spPr>
            <a:xfrm>
              <a:off x="6176574" y="6983600"/>
              <a:ext cx="2969027"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Months</a:t>
              </a:r>
              <a:endParaRPr/>
            </a:p>
          </p:txBody>
        </p:sp>
        <p:sp>
          <p:nvSpPr>
            <p:cNvPr id="124" name="Google Shape;124;p5"/>
            <p:cNvSpPr txBox="1"/>
            <p:nvPr/>
          </p:nvSpPr>
          <p:spPr>
            <a:xfrm>
              <a:off x="6176574" y="5976430"/>
              <a:ext cx="2987549"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8-10</a:t>
              </a:r>
              <a:endParaRPr b="1" i="0" sz="3600" u="none" cap="none" strike="noStrike">
                <a:solidFill>
                  <a:srgbClr val="009ED5"/>
                </a:solidFill>
                <a:latin typeface="Arial"/>
                <a:ea typeface="Arial"/>
                <a:cs typeface="Arial"/>
                <a:sym typeface="Arial"/>
              </a:endParaRPr>
            </a:p>
          </p:txBody>
        </p:sp>
        <p:pic>
          <p:nvPicPr>
            <p:cNvPr id="125" name="Google Shape;125;p5"/>
            <p:cNvPicPr preferRelativeResize="0"/>
            <p:nvPr/>
          </p:nvPicPr>
          <p:blipFill rotWithShape="1">
            <a:blip r:embed="rId5">
              <a:alphaModFix/>
            </a:blip>
            <a:srcRect b="0" l="0" r="0" t="0"/>
            <a:stretch/>
          </p:blipFill>
          <p:spPr>
            <a:xfrm>
              <a:off x="5155466" y="6061788"/>
              <a:ext cx="749300" cy="800100"/>
            </a:xfrm>
            <a:prstGeom prst="rect">
              <a:avLst/>
            </a:prstGeom>
            <a:noFill/>
            <a:ln>
              <a:noFill/>
            </a:ln>
          </p:spPr>
        </p:pic>
      </p:grpSp>
      <p:grpSp>
        <p:nvGrpSpPr>
          <p:cNvPr id="126" name="Google Shape;126;p5"/>
          <p:cNvGrpSpPr/>
          <p:nvPr/>
        </p:nvGrpSpPr>
        <p:grpSpPr>
          <a:xfrm>
            <a:off x="10190775" y="4595113"/>
            <a:ext cx="1789564" cy="811362"/>
            <a:chOff x="1145063" y="8651352"/>
            <a:chExt cx="3579127" cy="1622724"/>
          </a:xfrm>
        </p:grpSpPr>
        <p:pic>
          <p:nvPicPr>
            <p:cNvPr id="127" name="Google Shape;127;p5"/>
            <p:cNvPicPr preferRelativeResize="0"/>
            <p:nvPr/>
          </p:nvPicPr>
          <p:blipFill rotWithShape="1">
            <a:blip r:embed="rId6">
              <a:alphaModFix/>
            </a:blip>
            <a:srcRect b="0" l="0" r="0" t="0"/>
            <a:stretch/>
          </p:blipFill>
          <p:spPr>
            <a:xfrm>
              <a:off x="1145063" y="8651352"/>
              <a:ext cx="850900" cy="1104900"/>
            </a:xfrm>
            <a:prstGeom prst="rect">
              <a:avLst/>
            </a:prstGeom>
            <a:noFill/>
            <a:ln>
              <a:noFill/>
            </a:ln>
          </p:spPr>
        </p:pic>
        <p:sp>
          <p:nvSpPr>
            <p:cNvPr id="128" name="Google Shape;128;p5"/>
            <p:cNvSpPr txBox="1"/>
            <p:nvPr/>
          </p:nvSpPr>
          <p:spPr>
            <a:xfrm>
              <a:off x="2204689" y="9658522"/>
              <a:ext cx="2519501" cy="615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5A2"/>
                </a:buClr>
                <a:buSzPts val="1680"/>
                <a:buFont typeface="Arial"/>
                <a:buNone/>
              </a:pPr>
              <a:r>
                <a:rPr b="0" i="0" lang="en-US" sz="1400" u="none" cap="none" strike="noStrike">
                  <a:solidFill>
                    <a:srgbClr val="0065A2"/>
                  </a:solidFill>
                  <a:latin typeface="Arial"/>
                  <a:ea typeface="Arial"/>
                  <a:cs typeface="Arial"/>
                  <a:sym typeface="Arial"/>
                </a:rPr>
                <a:t>Countries</a:t>
              </a:r>
              <a:endParaRPr/>
            </a:p>
          </p:txBody>
        </p:sp>
        <p:sp>
          <p:nvSpPr>
            <p:cNvPr id="129" name="Google Shape;129;p5"/>
            <p:cNvSpPr txBox="1"/>
            <p:nvPr/>
          </p:nvSpPr>
          <p:spPr>
            <a:xfrm>
              <a:off x="2204689" y="8651352"/>
              <a:ext cx="2519501" cy="11818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9ED5"/>
                </a:buClr>
                <a:buSzPts val="3600"/>
                <a:buFont typeface="Arial"/>
                <a:buNone/>
              </a:pPr>
              <a:r>
                <a:rPr b="1" i="0" lang="en-US" sz="3600" u="none" cap="none" strike="noStrike">
                  <a:solidFill>
                    <a:srgbClr val="009ED5"/>
                  </a:solidFill>
                  <a:latin typeface="Arial"/>
                  <a:ea typeface="Arial"/>
                  <a:cs typeface="Arial"/>
                  <a:sym typeface="Arial"/>
                </a:rPr>
                <a:t>~75</a:t>
              </a:r>
              <a:endParaRPr b="1" i="0" sz="3600" u="none" cap="none" strike="noStrike">
                <a:solidFill>
                  <a:srgbClr val="009ED5"/>
                </a:solidFill>
                <a:latin typeface="Arial"/>
                <a:ea typeface="Arial"/>
                <a:cs typeface="Arial"/>
                <a:sym typeface="Arial"/>
              </a:endParaRPr>
            </a:p>
          </p:txBody>
        </p:sp>
      </p:grpSp>
      <p:pic>
        <p:nvPicPr>
          <p:cNvPr id="130" name="Google Shape;130;p5"/>
          <p:cNvPicPr preferRelativeResize="0"/>
          <p:nvPr/>
        </p:nvPicPr>
        <p:blipFill rotWithShape="1">
          <a:blip r:embed="rId7">
            <a:alphaModFix/>
          </a:blip>
          <a:srcRect b="0" l="0" r="0" t="0"/>
          <a:stretch/>
        </p:blipFill>
        <p:spPr>
          <a:xfrm rot="-5400000">
            <a:off x="8945423" y="403894"/>
            <a:ext cx="31987" cy="571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3a4fbe4258_0_95"/>
          <p:cNvSpPr txBox="1"/>
          <p:nvPr/>
        </p:nvSpPr>
        <p:spPr>
          <a:xfrm>
            <a:off x="320175" y="966875"/>
            <a:ext cx="11042100" cy="1077300"/>
          </a:xfrm>
          <a:prstGeom prst="rect">
            <a:avLst/>
          </a:prstGeom>
          <a:noFill/>
          <a:ln>
            <a:noFill/>
          </a:ln>
        </p:spPr>
        <p:txBody>
          <a:bodyPr anchorCtr="0" anchor="t" bIns="45700" lIns="91425" spcFirstLastPara="1" rIns="91425" wrap="square" tIns="45700">
            <a:spAutoFit/>
          </a:bodyPr>
          <a:lstStyle/>
          <a:p>
            <a:pPr indent="0" lvl="0" marL="0" rtl="0" algn="l">
              <a:lnSpc>
                <a:spcPct val="80000"/>
              </a:lnSpc>
              <a:spcBef>
                <a:spcPts val="0"/>
              </a:spcBef>
              <a:spcAft>
                <a:spcPts val="0"/>
              </a:spcAft>
              <a:buClr>
                <a:srgbClr val="0065A2"/>
              </a:buClr>
              <a:buSzPts val="4000"/>
              <a:buFont typeface="Arial"/>
              <a:buNone/>
            </a:pPr>
            <a:r>
              <a:rPr lang="en-US" sz="4000">
                <a:solidFill>
                  <a:srgbClr val="0065A2"/>
                </a:solidFill>
              </a:rPr>
              <a:t>Study/Research Grant</a:t>
            </a:r>
            <a:endParaRPr sz="4000">
              <a:solidFill>
                <a:srgbClr val="0065A2"/>
              </a:solidFill>
            </a:endParaRPr>
          </a:p>
          <a:p>
            <a:pPr indent="0" lvl="0" marL="0" marR="0" rtl="0" algn="l">
              <a:lnSpc>
                <a:spcPct val="80000"/>
              </a:lnSpc>
              <a:spcBef>
                <a:spcPts val="0"/>
              </a:spcBef>
              <a:spcAft>
                <a:spcPts val="0"/>
              </a:spcAft>
              <a:buClr>
                <a:srgbClr val="0065A2"/>
              </a:buClr>
              <a:buSzPts val="4000"/>
              <a:buFont typeface="Arial"/>
              <a:buNone/>
            </a:pPr>
            <a:r>
              <a:t/>
            </a:r>
            <a:endParaRPr sz="4000">
              <a:solidFill>
                <a:srgbClr val="0065A2"/>
              </a:solidFill>
            </a:endParaRPr>
          </a:p>
        </p:txBody>
      </p:sp>
      <p:sp>
        <p:nvSpPr>
          <p:cNvPr id="137" name="Google Shape;137;g23a4fbe4258_0_95"/>
          <p:cNvSpPr txBox="1"/>
          <p:nvPr/>
        </p:nvSpPr>
        <p:spPr>
          <a:xfrm>
            <a:off x="397250" y="1782700"/>
            <a:ext cx="10419300" cy="1831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65A2"/>
              </a:buClr>
              <a:buSzPts val="1920"/>
              <a:buFont typeface="Arial"/>
              <a:buNone/>
            </a:pPr>
            <a:r>
              <a:rPr lang="en-US" sz="1900">
                <a:solidFill>
                  <a:srgbClr val="6F7371"/>
                </a:solidFill>
                <a:highlight>
                  <a:srgbClr val="FFFFFF"/>
                </a:highlight>
                <a:latin typeface="Montserrat"/>
                <a:ea typeface="Montserrat"/>
                <a:cs typeface="Montserrat"/>
                <a:sym typeface="Montserrat"/>
              </a:rPr>
              <a:t>Applicants for study/research awards design their own projects and will typically work with advisers or do graduate study at universities abroad. The study/research awards are available in 140 countries. Program requirements vary by country, so the applicants' first step is to familiarize themselves with the </a:t>
            </a:r>
            <a:r>
              <a:rPr lang="en-US" sz="1900" u="sng">
                <a:solidFill>
                  <a:schemeClr val="hlink"/>
                </a:solidFill>
                <a:highlight>
                  <a:srgbClr val="FFFFFF"/>
                </a:highlight>
                <a:latin typeface="Montserrat"/>
                <a:ea typeface="Montserrat"/>
                <a:cs typeface="Montserrat"/>
                <a:sym typeface="Montserrat"/>
                <a:hlinkClick r:id="rId3"/>
              </a:rPr>
              <a:t>program summary</a:t>
            </a:r>
            <a:r>
              <a:rPr lang="en-US" sz="1900">
                <a:solidFill>
                  <a:srgbClr val="6F7371"/>
                </a:solidFill>
                <a:highlight>
                  <a:srgbClr val="FFFFFF"/>
                </a:highlight>
                <a:latin typeface="Montserrat"/>
                <a:ea typeface="Montserrat"/>
                <a:cs typeface="Montserrat"/>
                <a:sym typeface="Montserrat"/>
              </a:rPr>
              <a:t> for the host country.</a:t>
            </a:r>
            <a:endParaRPr sz="1800">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3a4fbe4258_0_144"/>
          <p:cNvSpPr txBox="1"/>
          <p:nvPr/>
        </p:nvSpPr>
        <p:spPr>
          <a:xfrm>
            <a:off x="320175" y="966875"/>
            <a:ext cx="11042100" cy="1569900"/>
          </a:xfrm>
          <a:prstGeom prst="rect">
            <a:avLst/>
          </a:prstGeom>
          <a:noFill/>
          <a:ln>
            <a:noFill/>
          </a:ln>
        </p:spPr>
        <p:txBody>
          <a:bodyPr anchorCtr="0" anchor="t" bIns="45700" lIns="91425" spcFirstLastPara="1" rIns="91425" wrap="square" tIns="45700">
            <a:spAutoFit/>
          </a:bodyPr>
          <a:lstStyle/>
          <a:p>
            <a:pPr indent="0" lvl="0" marL="0" rtl="0" algn="l">
              <a:lnSpc>
                <a:spcPct val="80000"/>
              </a:lnSpc>
              <a:spcBef>
                <a:spcPts val="0"/>
              </a:spcBef>
              <a:spcAft>
                <a:spcPts val="0"/>
              </a:spcAft>
              <a:buClr>
                <a:srgbClr val="0065A2"/>
              </a:buClr>
              <a:buSzPts val="4000"/>
              <a:buFont typeface="Arial"/>
              <a:buNone/>
            </a:pPr>
            <a:r>
              <a:rPr lang="en-US" sz="4000">
                <a:solidFill>
                  <a:srgbClr val="0065A2"/>
                </a:solidFill>
              </a:rPr>
              <a:t>English Teaching Assistantship</a:t>
            </a:r>
            <a:endParaRPr sz="4000">
              <a:solidFill>
                <a:srgbClr val="0065A2"/>
              </a:solidFill>
            </a:endParaRPr>
          </a:p>
          <a:p>
            <a:pPr indent="0" lvl="0" marL="0" rtl="0" algn="l">
              <a:lnSpc>
                <a:spcPct val="80000"/>
              </a:lnSpc>
              <a:spcBef>
                <a:spcPts val="0"/>
              </a:spcBef>
              <a:spcAft>
                <a:spcPts val="0"/>
              </a:spcAft>
              <a:buClr>
                <a:srgbClr val="0065A2"/>
              </a:buClr>
              <a:buSzPts val="4000"/>
              <a:buFont typeface="Arial"/>
              <a:buNone/>
            </a:pPr>
            <a:r>
              <a:t/>
            </a:r>
            <a:endParaRPr sz="4000">
              <a:solidFill>
                <a:srgbClr val="0065A2"/>
              </a:solidFill>
            </a:endParaRPr>
          </a:p>
          <a:p>
            <a:pPr indent="0" lvl="0" marL="0" marR="0" rtl="0" algn="l">
              <a:lnSpc>
                <a:spcPct val="80000"/>
              </a:lnSpc>
              <a:spcBef>
                <a:spcPts val="0"/>
              </a:spcBef>
              <a:spcAft>
                <a:spcPts val="0"/>
              </a:spcAft>
              <a:buClr>
                <a:srgbClr val="0065A2"/>
              </a:buClr>
              <a:buSzPts val="4000"/>
              <a:buFont typeface="Arial"/>
              <a:buNone/>
            </a:pPr>
            <a:r>
              <a:t/>
            </a:r>
            <a:endParaRPr sz="4000">
              <a:solidFill>
                <a:srgbClr val="0065A2"/>
              </a:solidFill>
            </a:endParaRPr>
          </a:p>
        </p:txBody>
      </p:sp>
      <p:sp>
        <p:nvSpPr>
          <p:cNvPr id="144" name="Google Shape;144;g23a4fbe4258_0_144"/>
          <p:cNvSpPr txBox="1"/>
          <p:nvPr/>
        </p:nvSpPr>
        <p:spPr>
          <a:xfrm>
            <a:off x="449350" y="1936500"/>
            <a:ext cx="9414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800">
                <a:solidFill>
                  <a:srgbClr val="6F7371"/>
                </a:solidFill>
                <a:highlight>
                  <a:srgbClr val="FFFFFF"/>
                </a:highlight>
                <a:latin typeface="Montserrat"/>
                <a:ea typeface="Montserrat"/>
                <a:cs typeface="Montserrat"/>
                <a:sym typeface="Montserrat"/>
              </a:rPr>
              <a:t>The English Teaching Assistant (ETA) Programs place Fulbrighters in classrooms abroad to provide assistance to the local English teachers. ETAs help teach English language while serving as cultural ambassadors for the U.S. The age and academic level of the students varies by country, ranging from kindergarten to university level.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3a4fbe4258_0_150"/>
          <p:cNvSpPr txBox="1"/>
          <p:nvPr/>
        </p:nvSpPr>
        <p:spPr>
          <a:xfrm>
            <a:off x="320175" y="966875"/>
            <a:ext cx="5512800" cy="48414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80000"/>
              </a:lnSpc>
              <a:spcBef>
                <a:spcPts val="0"/>
              </a:spcBef>
              <a:spcAft>
                <a:spcPts val="0"/>
              </a:spcAft>
              <a:buClr>
                <a:srgbClr val="0065A2"/>
              </a:buClr>
              <a:buSzPts val="4000"/>
              <a:buFont typeface="Arial"/>
              <a:buNone/>
            </a:pPr>
            <a:r>
              <a:rPr lang="en-US" sz="4000">
                <a:solidFill>
                  <a:srgbClr val="0065A2"/>
                </a:solidFill>
              </a:rPr>
              <a:t>Award Benefits</a:t>
            </a:r>
            <a:br>
              <a:rPr lang="en-US" sz="4000">
                <a:solidFill>
                  <a:srgbClr val="0065A2"/>
                </a:solidFill>
              </a:rPr>
            </a:br>
            <a:endParaRPr sz="1800">
              <a:solidFill>
                <a:srgbClr val="0065A2"/>
              </a:solidFill>
            </a:endParaRPr>
          </a:p>
          <a:p>
            <a:pPr indent="-134620" lvl="0" marL="0" rtl="0" algn="l">
              <a:spcBef>
                <a:spcPts val="0"/>
              </a:spcBef>
              <a:spcAft>
                <a:spcPts val="0"/>
              </a:spcAft>
              <a:buClr>
                <a:srgbClr val="0065A2"/>
              </a:buClr>
              <a:buSzPts val="2120"/>
              <a:buFont typeface="Montserrat"/>
              <a:buChar char="•"/>
            </a:pPr>
            <a:r>
              <a:rPr lang="en-US" sz="1800">
                <a:solidFill>
                  <a:srgbClr val="0065A2"/>
                </a:solidFill>
                <a:latin typeface="Montserrat"/>
                <a:ea typeface="Montserrat"/>
                <a:cs typeface="Montserrat"/>
                <a:sym typeface="Montserrat"/>
              </a:rPr>
              <a:t> Round-trip airfare</a:t>
            </a:r>
            <a:endParaRPr sz="1600">
              <a:solidFill>
                <a:schemeClr val="dk1"/>
              </a:solidFill>
              <a:latin typeface="Montserrat"/>
              <a:ea typeface="Montserrat"/>
              <a:cs typeface="Montserrat"/>
              <a:sym typeface="Montserrat"/>
            </a:endParaRPr>
          </a:p>
          <a:p>
            <a:pPr indent="-134620" lvl="0" marL="0" rtl="0" algn="l">
              <a:spcBef>
                <a:spcPts val="1000"/>
              </a:spcBef>
              <a:spcAft>
                <a:spcPts val="0"/>
              </a:spcAft>
              <a:buClr>
                <a:srgbClr val="0065A2"/>
              </a:buClr>
              <a:buSzPts val="2120"/>
              <a:buFont typeface="Montserrat"/>
              <a:buChar char="•"/>
            </a:pPr>
            <a:r>
              <a:rPr lang="en-US" sz="1800">
                <a:solidFill>
                  <a:srgbClr val="0065A2"/>
                </a:solidFill>
                <a:latin typeface="Montserrat"/>
                <a:ea typeface="Montserrat"/>
                <a:cs typeface="Montserrat"/>
                <a:sym typeface="Montserrat"/>
              </a:rPr>
              <a:t> Monthly stipend*</a:t>
            </a:r>
            <a:endParaRPr sz="1600">
              <a:solidFill>
                <a:schemeClr val="dk1"/>
              </a:solidFill>
              <a:latin typeface="Montserrat"/>
              <a:ea typeface="Montserrat"/>
              <a:cs typeface="Montserrat"/>
              <a:sym typeface="Montserrat"/>
            </a:endParaRPr>
          </a:p>
          <a:p>
            <a:pPr indent="-134620" lvl="0" marL="0" rtl="0" algn="l">
              <a:spcBef>
                <a:spcPts val="1000"/>
              </a:spcBef>
              <a:spcAft>
                <a:spcPts val="0"/>
              </a:spcAft>
              <a:buClr>
                <a:srgbClr val="0065A2"/>
              </a:buClr>
              <a:buSzPts val="2120"/>
              <a:buFont typeface="Montserrat"/>
              <a:buChar char="•"/>
            </a:pPr>
            <a:r>
              <a:rPr lang="en-US" sz="1800">
                <a:solidFill>
                  <a:srgbClr val="0065A2"/>
                </a:solidFill>
                <a:latin typeface="Montserrat"/>
                <a:ea typeface="Montserrat"/>
                <a:cs typeface="Montserrat"/>
                <a:sym typeface="Montserrat"/>
              </a:rPr>
              <a:t> Accident and sickness benefits</a:t>
            </a:r>
            <a:endParaRPr sz="1600">
              <a:solidFill>
                <a:schemeClr val="dk1"/>
              </a:solidFill>
              <a:latin typeface="Montserrat"/>
              <a:ea typeface="Montserrat"/>
              <a:cs typeface="Montserrat"/>
              <a:sym typeface="Montserrat"/>
            </a:endParaRPr>
          </a:p>
          <a:p>
            <a:pPr indent="-134620" lvl="0" marL="0" rtl="0" algn="l">
              <a:spcBef>
                <a:spcPts val="1000"/>
              </a:spcBef>
              <a:spcAft>
                <a:spcPts val="0"/>
              </a:spcAft>
              <a:buClr>
                <a:srgbClr val="0065A2"/>
              </a:buClr>
              <a:buSzPts val="2120"/>
              <a:buFont typeface="Montserrat"/>
              <a:buChar char="•"/>
            </a:pPr>
            <a:r>
              <a:rPr lang="en-US" sz="1800">
                <a:solidFill>
                  <a:srgbClr val="0065A2"/>
                </a:solidFill>
                <a:latin typeface="Montserrat"/>
                <a:ea typeface="Montserrat"/>
                <a:cs typeface="Montserrat"/>
                <a:sym typeface="Montserrat"/>
              </a:rPr>
              <a:t> Online TESOL Fundamentals Course (ETA only)</a:t>
            </a:r>
            <a:endParaRPr sz="1800">
              <a:solidFill>
                <a:srgbClr val="0065A2"/>
              </a:solidFill>
              <a:latin typeface="Montserrat"/>
              <a:ea typeface="Montserrat"/>
              <a:cs typeface="Montserrat"/>
              <a:sym typeface="Montserrat"/>
            </a:endParaRPr>
          </a:p>
          <a:p>
            <a:pPr indent="-114300" lvl="0" marL="0" rtl="0" algn="l">
              <a:spcBef>
                <a:spcPts val="1000"/>
              </a:spcBef>
              <a:spcAft>
                <a:spcPts val="0"/>
              </a:spcAft>
              <a:buClr>
                <a:srgbClr val="0065A2"/>
              </a:buClr>
              <a:buSzPts val="1800"/>
              <a:buFont typeface="Montserrat"/>
              <a:buChar char="•"/>
            </a:pPr>
            <a:r>
              <a:rPr lang="en-US" sz="1800">
                <a:solidFill>
                  <a:srgbClr val="0065A2"/>
                </a:solidFill>
                <a:latin typeface="Montserrat"/>
                <a:ea typeface="Montserrat"/>
                <a:cs typeface="Montserrat"/>
                <a:sym typeface="Montserrat"/>
              </a:rPr>
              <a:t>Other </a:t>
            </a:r>
            <a:r>
              <a:rPr b="1" i="1" lang="en-US" sz="1800">
                <a:solidFill>
                  <a:srgbClr val="0065A2"/>
                </a:solidFill>
                <a:latin typeface="Montserrat"/>
                <a:ea typeface="Montserrat"/>
                <a:cs typeface="Montserrat"/>
                <a:sym typeface="Montserrat"/>
              </a:rPr>
              <a:t>possible</a:t>
            </a:r>
            <a:r>
              <a:rPr lang="en-US" sz="1800">
                <a:solidFill>
                  <a:srgbClr val="0065A2"/>
                </a:solidFill>
                <a:latin typeface="Montserrat"/>
                <a:ea typeface="Montserrat"/>
                <a:cs typeface="Montserrat"/>
                <a:sym typeface="Montserrat"/>
              </a:rPr>
              <a:t> benefits*</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Support for dependents</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Research allowance</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Tuition</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Language lessons</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Enhancement activities</a:t>
            </a:r>
            <a:endParaRPr sz="1600">
              <a:solidFill>
                <a:schemeClr val="dk1"/>
              </a:solidFill>
              <a:latin typeface="Montserrat"/>
              <a:ea typeface="Montserrat"/>
              <a:cs typeface="Montserrat"/>
              <a:sym typeface="Montserrat"/>
            </a:endParaRPr>
          </a:p>
          <a:p>
            <a:pPr indent="0" lvl="0" marL="0" rtl="0" algn="l">
              <a:spcBef>
                <a:spcPts val="0"/>
              </a:spcBef>
              <a:spcAft>
                <a:spcPts val="0"/>
              </a:spcAft>
              <a:buClr>
                <a:srgbClr val="0065A2"/>
              </a:buClr>
              <a:buSzPts val="1920"/>
              <a:buFont typeface="Arial"/>
              <a:buNone/>
            </a:pPr>
            <a:r>
              <a:rPr lang="en-US" sz="1800">
                <a:solidFill>
                  <a:srgbClr val="0065A2"/>
                </a:solidFill>
                <a:latin typeface="Montserrat"/>
                <a:ea typeface="Montserrat"/>
                <a:cs typeface="Montserrat"/>
                <a:sym typeface="Montserrat"/>
              </a:rPr>
              <a:t>    • Disability-related accommodations</a:t>
            </a:r>
            <a:endParaRPr sz="4000">
              <a:solidFill>
                <a:srgbClr val="0065A2"/>
              </a:solidFill>
              <a:latin typeface="Montserrat"/>
              <a:ea typeface="Montserrat"/>
              <a:cs typeface="Montserrat"/>
              <a:sym typeface="Montserrat"/>
            </a:endParaRPr>
          </a:p>
        </p:txBody>
      </p:sp>
      <p:sp>
        <p:nvSpPr>
          <p:cNvPr id="151" name="Google Shape;151;g23a4fbe4258_0_150"/>
          <p:cNvSpPr txBox="1"/>
          <p:nvPr/>
        </p:nvSpPr>
        <p:spPr>
          <a:xfrm>
            <a:off x="6035400" y="966875"/>
            <a:ext cx="5512800" cy="3429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80000"/>
              </a:lnSpc>
              <a:spcBef>
                <a:spcPts val="0"/>
              </a:spcBef>
              <a:spcAft>
                <a:spcPts val="0"/>
              </a:spcAft>
              <a:buClr>
                <a:srgbClr val="0065A2"/>
              </a:buClr>
              <a:buSzPts val="4000"/>
              <a:buFont typeface="Arial"/>
              <a:buNone/>
            </a:pPr>
            <a:r>
              <a:rPr lang="en-US" sz="4000">
                <a:solidFill>
                  <a:srgbClr val="0065A2"/>
                </a:solidFill>
              </a:rPr>
              <a:t>Post-Grant</a:t>
            </a:r>
            <a:endParaRPr sz="1800">
              <a:solidFill>
                <a:srgbClr val="0065A2"/>
              </a:solidFill>
            </a:endParaRPr>
          </a:p>
          <a:p>
            <a:pPr indent="-134620" lvl="0" marL="0" rtl="0" algn="l">
              <a:lnSpc>
                <a:spcPct val="150000"/>
              </a:lnSpc>
              <a:spcBef>
                <a:spcPts val="0"/>
              </a:spcBef>
              <a:spcAft>
                <a:spcPts val="0"/>
              </a:spcAft>
              <a:buClr>
                <a:srgbClr val="0065A2"/>
              </a:buClr>
              <a:buSzPts val="2120"/>
              <a:buFont typeface="Montserrat"/>
              <a:buChar char="•"/>
            </a:pPr>
            <a:r>
              <a:rPr lang="en-US" sz="1800">
                <a:solidFill>
                  <a:srgbClr val="0065A2"/>
                </a:solidFill>
                <a:latin typeface="Montserrat"/>
                <a:ea typeface="Montserrat"/>
                <a:cs typeface="Montserrat"/>
                <a:sym typeface="Montserrat"/>
              </a:rPr>
              <a:t> Fulbright network of alumni</a:t>
            </a:r>
            <a:endParaRPr sz="1800">
              <a:solidFill>
                <a:srgbClr val="0065A2"/>
              </a:solidFill>
              <a:latin typeface="Montserrat"/>
              <a:ea typeface="Montserrat"/>
              <a:cs typeface="Montserrat"/>
              <a:sym typeface="Montserrat"/>
            </a:endParaRPr>
          </a:p>
          <a:p>
            <a:pPr indent="-114300" lvl="0" marL="0" rtl="0" algn="l">
              <a:lnSpc>
                <a:spcPct val="150000"/>
              </a:lnSpc>
              <a:spcBef>
                <a:spcPts val="0"/>
              </a:spcBef>
              <a:spcAft>
                <a:spcPts val="0"/>
              </a:spcAft>
              <a:buClr>
                <a:srgbClr val="0065A2"/>
              </a:buClr>
              <a:buSzPts val="1800"/>
              <a:buFont typeface="Montserrat"/>
              <a:buChar char="•"/>
            </a:pPr>
            <a:r>
              <a:rPr lang="en-US" sz="1800">
                <a:solidFill>
                  <a:srgbClr val="0065A2"/>
                </a:solidFill>
                <a:latin typeface="Montserrat"/>
                <a:ea typeface="Montserrat"/>
                <a:cs typeface="Montserrat"/>
                <a:sym typeface="Montserrat"/>
              </a:rPr>
              <a:t>State Department’s alumni website</a:t>
            </a:r>
            <a:endParaRPr sz="1800">
              <a:solidFill>
                <a:srgbClr val="0065A2"/>
              </a:solidFill>
              <a:latin typeface="Montserrat"/>
              <a:ea typeface="Montserrat"/>
              <a:cs typeface="Montserrat"/>
              <a:sym typeface="Montserrat"/>
            </a:endParaRPr>
          </a:p>
          <a:p>
            <a:pPr indent="-114300" lvl="0" marL="0" rtl="0" algn="l">
              <a:lnSpc>
                <a:spcPct val="150000"/>
              </a:lnSpc>
              <a:spcBef>
                <a:spcPts val="0"/>
              </a:spcBef>
              <a:spcAft>
                <a:spcPts val="0"/>
              </a:spcAft>
              <a:buClr>
                <a:srgbClr val="0065A2"/>
              </a:buClr>
              <a:buSzPts val="1800"/>
              <a:buFont typeface="Montserrat"/>
              <a:buChar char="•"/>
            </a:pPr>
            <a:r>
              <a:rPr lang="en-US" sz="1800">
                <a:solidFill>
                  <a:srgbClr val="0065A2"/>
                </a:solidFill>
                <a:latin typeface="Montserrat"/>
                <a:ea typeface="Montserrat"/>
                <a:cs typeface="Montserrat"/>
                <a:sym typeface="Montserrat"/>
              </a:rPr>
              <a:t>Eligible for 12 months of noncompetitive eligibility hiring status within the federal government</a:t>
            </a:r>
            <a:endParaRPr sz="1800">
              <a:solidFill>
                <a:srgbClr val="0065A2"/>
              </a:solidFill>
              <a:latin typeface="Montserrat"/>
              <a:ea typeface="Montserrat"/>
              <a:cs typeface="Montserrat"/>
              <a:sym typeface="Montserrat"/>
            </a:endParaRPr>
          </a:p>
          <a:p>
            <a:pPr indent="-114300" lvl="0" marL="0" rtl="0" algn="l">
              <a:lnSpc>
                <a:spcPct val="150000"/>
              </a:lnSpc>
              <a:spcBef>
                <a:spcPts val="0"/>
              </a:spcBef>
              <a:spcAft>
                <a:spcPts val="0"/>
              </a:spcAft>
              <a:buClr>
                <a:srgbClr val="0065A2"/>
              </a:buClr>
              <a:buSzPts val="1800"/>
              <a:buFont typeface="Montserrat"/>
              <a:buChar char="•"/>
            </a:pPr>
            <a:r>
              <a:rPr lang="en-US" sz="1800">
                <a:solidFill>
                  <a:srgbClr val="0065A2"/>
                </a:solidFill>
                <a:latin typeface="Montserrat"/>
                <a:ea typeface="Montserrat"/>
                <a:cs typeface="Montserrat"/>
                <a:sym typeface="Montserrat"/>
              </a:rPr>
              <a:t>Lifetime Fulbright email address</a:t>
            </a:r>
            <a:endParaRPr sz="1800">
              <a:solidFill>
                <a:srgbClr val="0065A2"/>
              </a:solidFill>
              <a:latin typeface="Montserrat"/>
              <a:ea typeface="Montserrat"/>
              <a:cs typeface="Montserrat"/>
              <a:sym typeface="Montserrat"/>
            </a:endParaRPr>
          </a:p>
          <a:p>
            <a:pPr indent="-114300" lvl="0" marL="0" rtl="0" algn="l">
              <a:lnSpc>
                <a:spcPct val="150000"/>
              </a:lnSpc>
              <a:spcBef>
                <a:spcPts val="0"/>
              </a:spcBef>
              <a:spcAft>
                <a:spcPts val="0"/>
              </a:spcAft>
              <a:buClr>
                <a:srgbClr val="0065A2"/>
              </a:buClr>
              <a:buSzPts val="1800"/>
              <a:buFont typeface="Montserrat"/>
              <a:buChar char="•"/>
            </a:pPr>
            <a:r>
              <a:rPr lang="en-US" sz="1800">
                <a:solidFill>
                  <a:srgbClr val="0065A2"/>
                </a:solidFill>
                <a:latin typeface="Montserrat"/>
                <a:ea typeface="Montserrat"/>
                <a:cs typeface="Montserrat"/>
                <a:sym typeface="Montserrat"/>
              </a:rPr>
              <a:t>Fulbright Association</a:t>
            </a:r>
            <a:endParaRPr sz="1800">
              <a:solidFill>
                <a:srgbClr val="0065A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Gradient Base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Legacy Blue Bas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White Bas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2020-02-04T16:49:30Z</dcterms:created>
  <dc:creator>Rivers, Lee</dc:creator>
</cp:coreProperties>
</file>