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63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1" r:id="rId14"/>
    <p:sldId id="280" r:id="rId15"/>
    <p:sldId id="282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376" y="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5BB6866-CCF3-4D5D-91CC-F5899765032B}" type="datetimeFigureOut">
              <a:rPr lang="en-US"/>
              <a:pPr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384B2DE-DC94-47BC-B383-99D5331BA0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07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BC81BCC-C136-409F-B8FF-7A2185732611}" type="datetimeFigureOut">
              <a:rPr lang="en-US"/>
              <a:pPr/>
              <a:t>11/3/2020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36B6700-1E33-4199-9607-C3FB14430F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275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2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-22225" y="0"/>
            <a:ext cx="9166225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hangingPunct="0"/>
            <a:endParaRPr lang="en-US" sz="2400">
              <a:solidFill>
                <a:srgbClr val="999999"/>
              </a:solidFill>
              <a:latin typeface="Arial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274638" y="246063"/>
            <a:ext cx="8594725" cy="6362700"/>
          </a:xfrm>
          <a:prstGeom prst="rect">
            <a:avLst/>
          </a:prstGeom>
          <a:solidFill>
            <a:srgbClr val="FDFF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hangingPunct="0"/>
            <a:endParaRPr lang="en-US" sz="2400">
              <a:solidFill>
                <a:srgbClr val="999999"/>
              </a:solidFill>
              <a:latin typeface="Arial" pitchFamily="34" charset="0"/>
            </a:endParaRPr>
          </a:p>
        </p:txBody>
      </p:sp>
      <p:pic>
        <p:nvPicPr>
          <p:cNvPr id="8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92075"/>
            <a:ext cx="1477962" cy="157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0552" y="301752"/>
            <a:ext cx="6400800" cy="1371600"/>
          </a:xfrm>
        </p:spPr>
        <p:txBody>
          <a:bodyPr/>
          <a:lstStyle>
            <a:lvl1pPr algn="l">
              <a:defRPr sz="36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0552" y="1828800"/>
            <a:ext cx="6400800" cy="685800"/>
          </a:xfrm>
        </p:spPr>
        <p:txBody>
          <a:bodyPr/>
          <a:lstStyle>
            <a:lvl1pPr marL="0" indent="0" algn="l">
              <a:buFont typeface="Times" pitchFamily="-96" charset="0"/>
              <a:buNone/>
              <a:def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Calibri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876800" y="2743200"/>
            <a:ext cx="3654552" cy="2743200"/>
          </a:xfrm>
        </p:spPr>
        <p:txBody>
          <a:bodyPr/>
          <a:lstStyle>
            <a:lvl1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defRPr sz="1800" b="0" i="0">
                <a:latin typeface="Cambria"/>
                <a:cs typeface="Cambria"/>
              </a:defRPr>
            </a:lvl1pPr>
            <a:lvl2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latin typeface="LeituraNews-Roman 2"/>
                <a:cs typeface="LeituraNews-Roman 2"/>
              </a:defRPr>
            </a:lvl2pPr>
            <a:lvl3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 sz="1800" b="0" i="0">
                <a:latin typeface="LeituraNews-Roman 2"/>
                <a:cs typeface="LeituraNews-Roman 2"/>
              </a:defRPr>
            </a:lvl3pPr>
            <a:lvl4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 sz="1800" b="0" i="0">
                <a:latin typeface="LeituraNews-Roman 2"/>
                <a:cs typeface="LeituraNews-Roman 2"/>
              </a:defRPr>
            </a:lvl4pPr>
            <a:lvl5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 sz="1800" b="0" i="0">
                <a:latin typeface="LeituraNews-Roman 2"/>
                <a:cs typeface="LeituraNews-Roman 2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77863" y="2743200"/>
            <a:ext cx="3894137" cy="27432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2804573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w/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800600" y="1371600"/>
            <a:ext cx="3886200" cy="43434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B3843B5-EEB1-42EC-9D08-8D6D20CC2CD2}" type="datetime4">
              <a:rPr lang="en-US"/>
              <a:pPr/>
              <a:t>November 3, 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12140B-6B7E-4D91-9CA9-C8EFFA7E5E3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556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no bullets and 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486400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72200" y="1371600"/>
            <a:ext cx="2514600" cy="20574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72200" y="3657600"/>
            <a:ext cx="2514600" cy="20574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B6AB369-A7D8-451C-9F0C-7528220EB1C3}" type="datetime4">
              <a:rPr lang="en-US"/>
              <a:pPr/>
              <a:t>November 3, 2020</a:t>
            </a:fld>
            <a:endParaRPr lang="en-US"/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FD44E5FD-6594-47B5-8BDD-92EDA7822C0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Footer Placeholder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669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w/number and 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486400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72200" y="1371600"/>
            <a:ext cx="2514600" cy="20574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72200" y="3657600"/>
            <a:ext cx="2514600" cy="20574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3105467-141E-4CDF-BED7-D6629C950C0E}" type="datetime4">
              <a:rPr lang="en-US"/>
              <a:pPr/>
              <a:t>November 3, 2020</a:t>
            </a:fld>
            <a:endParaRPr lang="en-US"/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7075BE08-747F-4F41-93D2-791623B28B2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Footer Placeholder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13903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005072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1143000" indent="-228600"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90872" y="1371600"/>
            <a:ext cx="4005072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1143000" indent="-228600"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A894B2F-19AD-43B2-836A-6B56C2DE667C}" type="datetime4">
              <a:rPr lang="en-US"/>
              <a:pPr/>
              <a:t>November 3, 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9D2E9-7B14-4A49-8844-6BB031127B4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8969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005072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90872" y="1371600"/>
            <a:ext cx="4005072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D77ACA66-34BE-40BC-A28A-C34976243234}" type="datetime4">
              <a:rPr lang="en-US"/>
              <a:pPr/>
              <a:t>November 3, 2020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925B2-DC5C-4C94-8A9C-7EC1AD8F15C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85504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/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005072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90872" y="1371600"/>
            <a:ext cx="4005072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8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E5275411-745F-41F2-A941-1C5EC0977241}" type="datetime4">
              <a:rPr lang="en-US"/>
              <a:pPr/>
              <a:t>November 3, 2020</a:t>
            </a:fld>
            <a:endParaRPr lang="en-US"/>
          </a:p>
        </p:txBody>
      </p:sp>
      <p:sp>
        <p:nvSpPr>
          <p:cNvPr id="9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6B0EF-2A73-47C3-A7A5-29EE968BE6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Footer Placehold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96377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7B64FB-766E-40D3-9CE8-6A9414F85071}" type="datetime4">
              <a:rPr lang="en-US"/>
              <a:pPr/>
              <a:t>November 3, 2020</a:t>
            </a:fld>
            <a:endParaRPr lang="en-US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CDA049-D41B-4DA9-8576-0FAFE520115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19396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 No Tag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F231CF7-EB6C-43F5-8E89-301184BE7D74}" type="datetime4">
              <a:rPr lang="en-US"/>
              <a:pPr/>
              <a:t>November 3, 2020</a:t>
            </a:fld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A973EF-37DB-4788-A586-423ABAC092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860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width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defRPr/>
            </a:lvl4pPr>
            <a:lvl5pPr marL="114300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72BC61-21DF-4850-8432-EDAE98F0087F}" type="datetime4">
              <a:rPr lang="en-US"/>
              <a:pPr/>
              <a:t>November 3, 2020</a:t>
            </a:fld>
            <a:endParaRPr lang="en-US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D379A8-2453-4AA9-ADA9-8751DBDC33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2902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9144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800600" y="1371600"/>
            <a:ext cx="3886200" cy="43434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A2DF47FB-DE18-4164-BC7E-C35D33DD1BC8}" type="datetime4">
              <a:rPr lang="en-US"/>
              <a:pPr/>
              <a:t>November 3, 2020</a:t>
            </a:fld>
            <a:endParaRPr lang="en-US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3595F-CDD7-4FE7-A645-CE2B104F5C4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32502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 w/bullets and 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486400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9144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72200" y="1371600"/>
            <a:ext cx="2514600" cy="20574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72200" y="3657600"/>
            <a:ext cx="2514600" cy="20574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3D06A8BF-2FB4-4EE7-BBCD-A1882E4FA88A}" type="datetime4">
              <a:rPr lang="en-US"/>
              <a:pPr/>
              <a:t>November 3, 2020</a:t>
            </a:fld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4BDEBCFD-1B24-4D7B-90AA-BBB5E641DB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81660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" y="1371599"/>
            <a:ext cx="8229600" cy="4343400"/>
          </a:xfrm>
        </p:spPr>
        <p:txBody>
          <a:bodyPr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CCF524B-1D95-495E-B9E6-6A6FD285582E}" type="datetime4">
              <a:rPr lang="en-US"/>
              <a:pPr/>
              <a:t>November 3, 2020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2F542-0CAB-4502-B575-04390FBA1CE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2488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A8384C-2C74-460E-A16E-99EDFF265593}" type="datetime4">
              <a:rPr lang="en-US"/>
              <a:pPr/>
              <a:t>November 3, 2020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D833F9-5245-4CDC-9FAB-4333DE4405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256687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Full width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 marL="0" indent="4763">
              <a:buNone/>
              <a:defRPr sz="2400"/>
            </a:lvl1pPr>
            <a:lvl2pPr marL="0" indent="0">
              <a:spcBef>
                <a:spcPts val="900"/>
              </a:spcBef>
              <a:buNone/>
              <a:defRPr sz="2000"/>
            </a:lvl2pPr>
            <a:lvl3pPr marL="0" indent="4763">
              <a:buNone/>
              <a:defRPr/>
            </a:lvl3pPr>
            <a:lvl4pPr marL="3175" indent="-3175">
              <a:buNone/>
              <a:defRPr/>
            </a:lvl4pPr>
            <a:lvl5pPr marL="0" indent="1588" defTabSz="919163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72505A-A796-46F6-B3B8-3FAC9B644E22}" type="datetime4">
              <a:rPr lang="en-US"/>
              <a:pPr/>
              <a:t>November 3, 2020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5ACF74-10AA-49CA-B573-6D5BEACBF50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2962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width w/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0EB526-B7EC-40FF-8209-F1326DAFA2FB}" type="datetime4">
              <a:rPr lang="en-US"/>
              <a:pPr/>
              <a:t>November 3, 2020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8C4EA1-539F-44E9-9F6F-1C66C496686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855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800600" y="1371600"/>
            <a:ext cx="3886200" cy="43434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4BD851D2-C85F-4958-83DC-65F3C8B839EE}" type="datetime4">
              <a:rPr lang="en-US"/>
              <a:pPr/>
              <a:t>November 3, 2020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789DE0-C3B4-4147-9D36-9E6AA46B28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2734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274638" y="246063"/>
            <a:ext cx="8594725" cy="6362700"/>
          </a:xfrm>
          <a:prstGeom prst="rect">
            <a:avLst/>
          </a:prstGeom>
          <a:solidFill>
            <a:srgbClr val="FDFF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hangingPunct="0"/>
            <a:endParaRPr lang="en-US" sz="2400">
              <a:solidFill>
                <a:srgbClr val="999999"/>
              </a:solidFill>
              <a:latin typeface="Arial" pitchFamily="34" charset="0"/>
            </a:endParaRPr>
          </a:p>
        </p:txBody>
      </p:sp>
      <p:pic>
        <p:nvPicPr>
          <p:cNvPr id="1027" name="Picture 7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600" y="5792788"/>
            <a:ext cx="164782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03238"/>
            <a:ext cx="822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457200" y="6354763"/>
            <a:ext cx="2895600" cy="182562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 dirty="0">
                <a:solidFill>
                  <a:srgbClr val="717171"/>
                </a:solidFill>
                <a:latin typeface="Calibri"/>
                <a:ea typeface="+mn-ea"/>
                <a:cs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1828800" cy="182563"/>
          </a:xfrm>
          <a:prstGeom prst="rect">
            <a:avLst/>
          </a:prstGeom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717171"/>
                </a:solidFill>
                <a:latin typeface="Calibri" pitchFamily="34" charset="0"/>
              </a:defRPr>
            </a:lvl1pPr>
          </a:lstStyle>
          <a:p>
            <a:fld id="{889125A8-C911-4D95-B499-98283B1C8C57}" type="datetime4">
              <a:rPr lang="en-US"/>
              <a:pPr/>
              <a:t>November 3, 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457200" y="5991225"/>
            <a:ext cx="365125" cy="182563"/>
          </a:xfrm>
          <a:prstGeom prst="rect">
            <a:avLst/>
          </a:prstGeom>
        </p:spPr>
        <p:txBody>
          <a:bodyPr vert="horz" wrap="square" lIns="9144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717171"/>
                </a:solidFill>
                <a:latin typeface="Calibri" pitchFamily="34" charset="0"/>
              </a:defRPr>
            </a:lvl1pPr>
          </a:lstStyle>
          <a:p>
            <a:fld id="{D46C64A1-0293-41AF-A1A4-F6E887D04AFC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400" b="1" kern="1200" dirty="0">
          <a:solidFill>
            <a:srgbClr val="595959"/>
          </a:solidFill>
          <a:latin typeface="Cambria"/>
          <a:ea typeface="MS PGothic" pitchFamily="34" charset="-128"/>
          <a:cs typeface="Cambri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95959"/>
          </a:solidFill>
          <a:effectLst>
            <a:outerShdw blurRad="38100" dist="38100" dir="2700000" algn="tl">
              <a:srgbClr val="000000"/>
            </a:outerShdw>
          </a:effectLst>
          <a:latin typeface="Cambria" pitchFamily="18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95959"/>
          </a:solidFill>
          <a:effectLst>
            <a:outerShdw blurRad="38100" dist="38100" dir="2700000" algn="tl">
              <a:srgbClr val="000000"/>
            </a:outerShdw>
          </a:effectLst>
          <a:latin typeface="Cambria" pitchFamily="18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95959"/>
          </a:solidFill>
          <a:effectLst>
            <a:outerShdw blurRad="38100" dist="38100" dir="2700000" algn="tl">
              <a:srgbClr val="000000"/>
            </a:outerShdw>
          </a:effectLst>
          <a:latin typeface="Cambria" pitchFamily="18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95959"/>
          </a:solidFill>
          <a:effectLst>
            <a:outerShdw blurRad="38100" dist="38100" dir="2700000" algn="tl">
              <a:srgbClr val="000000"/>
            </a:outerShdw>
          </a:effectLst>
          <a:latin typeface="Cambria" pitchFamily="18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9pPr>
    </p:titleStyle>
    <p:bodyStyle>
      <a:lvl1pPr marL="233363" indent="-233363" algn="l" rtl="0" eaLnBrk="1" fontAlgn="base" hangingPunct="1">
        <a:spcBef>
          <a:spcPct val="20000"/>
        </a:spcBef>
        <a:spcAft>
          <a:spcPct val="0"/>
        </a:spcAft>
        <a:defRPr lang="en-US" sz="2400" kern="1200" dirty="0">
          <a:solidFill>
            <a:srgbClr val="595959"/>
          </a:solidFill>
          <a:latin typeface="Calibri"/>
          <a:ea typeface="MS PGothic" pitchFamily="34" charset="-128"/>
          <a:cs typeface="Calibri"/>
        </a:defRPr>
      </a:lvl1pPr>
      <a:lvl2pPr marL="460375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lang="en-US" kern="1200" dirty="0">
          <a:solidFill>
            <a:srgbClr val="595959"/>
          </a:solidFill>
          <a:latin typeface="Calibri"/>
          <a:ea typeface="MS PGothic" pitchFamily="34" charset="-128"/>
          <a:cs typeface="Calibri"/>
        </a:defRPr>
      </a:lvl2pPr>
      <a:lvl3pPr marL="687388" indent="-228600" algn="l" rtl="0" eaLnBrk="1" fontAlgn="base" hangingPunct="1">
        <a:spcBef>
          <a:spcPct val="20000"/>
        </a:spcBef>
        <a:spcAft>
          <a:spcPct val="0"/>
        </a:spcAft>
        <a:buChar char="•"/>
        <a:defRPr lang="en-US" kern="1200" dirty="0">
          <a:solidFill>
            <a:srgbClr val="595959"/>
          </a:solidFill>
          <a:latin typeface="Calibri"/>
          <a:ea typeface="MS PGothic" pitchFamily="34" charset="-128"/>
          <a:cs typeface="Calibri"/>
        </a:defRPr>
      </a:lvl3pPr>
      <a:lvl4pPr marL="922338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lang="en-US" kern="1200" dirty="0">
          <a:solidFill>
            <a:srgbClr val="595959"/>
          </a:solidFill>
          <a:latin typeface="Calibri"/>
          <a:ea typeface="MS PGothic" pitchFamily="34" charset="-128"/>
          <a:cs typeface="Calibri"/>
        </a:defRPr>
      </a:lvl4pPr>
      <a:lvl5pPr marL="113665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lang="en-US" kern="1200" dirty="0">
          <a:solidFill>
            <a:srgbClr val="595959"/>
          </a:solidFill>
          <a:latin typeface="Calibri"/>
          <a:ea typeface="MS PGothic" pitchFamily="34" charset="-128"/>
          <a:cs typeface="Calibri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mailto:Leann.adam@oregonstate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truman.gov/whats-new/watch-our-first-video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leann.adam@oregonstate.edu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uman.gov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topscholars.oregonstate.edu/" TargetMode="External"/><Relationship Id="rId2" Type="http://schemas.openxmlformats.org/officeDocument/2006/relationships/hyperlink" Target="https://beav.es/o3B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nstagram.com/scholarshipsadvising_os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4"/>
          <p:cNvSpPr>
            <a:spLocks noGrp="1"/>
          </p:cNvSpPr>
          <p:nvPr>
            <p:ph type="ctrTitle"/>
          </p:nvPr>
        </p:nvSpPr>
        <p:spPr>
          <a:xfrm>
            <a:off x="1567543" y="2080009"/>
            <a:ext cx="5888334" cy="924448"/>
          </a:xfrm>
        </p:spPr>
        <p:txBody>
          <a:bodyPr/>
          <a:lstStyle/>
          <a:p>
            <a:r>
              <a:rPr lang="en-US" sz="3200" dirty="0" smtClean="0">
                <a:latin typeface="Cambria" pitchFamily="18" charset="0"/>
              </a:rPr>
              <a:t>Harry S. Truman Scholarship</a:t>
            </a:r>
            <a:endParaRPr sz="3200" dirty="0" smtClean="0">
              <a:latin typeface="Cambria" pitchFamily="18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67542" y="2843684"/>
            <a:ext cx="6250249" cy="532562"/>
          </a:xfrm>
        </p:spPr>
        <p:txBody>
          <a:bodyPr>
            <a:normAutofit fontScale="25000" lnSpcReduction="20000"/>
          </a:bodyPr>
          <a:lstStyle/>
          <a:p>
            <a:pPr algn="ctr">
              <a:defRPr/>
            </a:pPr>
            <a:r>
              <a:rPr lang="en-US" sz="8000" dirty="0" smtClean="0"/>
              <a:t>National and Global Scholarships Advising</a:t>
            </a:r>
          </a:p>
          <a:p>
            <a:pPr algn="ctr">
              <a:defRPr/>
            </a:pPr>
            <a:r>
              <a:rPr lang="en-US" sz="8000" dirty="0" smtClean="0"/>
              <a:t>Oregon </a:t>
            </a:r>
            <a:r>
              <a:rPr lang="en-US" sz="8000" dirty="0" smtClean="0"/>
              <a:t>State University</a:t>
            </a:r>
          </a:p>
          <a:p>
            <a:pPr algn="ctr">
              <a:defRPr/>
            </a:pPr>
            <a:r>
              <a:rPr lang="en-US" sz="8000" dirty="0" smtClean="0"/>
              <a:t>LeAnn Adam</a:t>
            </a:r>
          </a:p>
          <a:p>
            <a:pPr algn="ctr">
              <a:defRPr/>
            </a:pPr>
            <a:r>
              <a:rPr lang="en-US" sz="8000" dirty="0" smtClean="0">
                <a:hlinkClick r:id="rId2"/>
              </a:rPr>
              <a:t>Leann.adam@oregonstate.edu</a:t>
            </a:r>
            <a:r>
              <a:rPr lang="en-US" sz="8000" dirty="0" smtClean="0"/>
              <a:t> </a:t>
            </a:r>
          </a:p>
          <a:p>
            <a:pPr>
              <a:defRPr/>
            </a:pPr>
            <a:endParaRPr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672" y="4307189"/>
            <a:ext cx="4006076" cy="182944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92498" y="6322741"/>
            <a:ext cx="2062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V</a:t>
            </a:r>
            <a:r>
              <a:rPr lang="en-US" dirty="0" smtClean="0">
                <a:hlinkClick r:id="rId4"/>
              </a:rPr>
              <a:t>ideo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Are you a potential Truman Scholar?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General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 smtClean="0"/>
              <a:t>Commitment to prepare </a:t>
            </a:r>
            <a:r>
              <a:rPr lang="en-US" dirty="0"/>
              <a:t>an outstanding application and policy proposal under the supervision of my Truman Faculty Representative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Participate in </a:t>
            </a:r>
            <a:r>
              <a:rPr lang="en-US" dirty="0"/>
              <a:t>a challenging interview conducted by a panel of prominent public servants, educators, and former Truman Scholars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Need $30,000 for graduate education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BC61-21DF-4850-8432-EDAE98F0087F}" type="datetime4">
              <a:rPr lang="en-US" smtClean="0"/>
              <a:pPr/>
              <a:t>November 3,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D379A8-2453-4AA9-ADA9-8751DBDC337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877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Steps in the Truman application process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All </a:t>
            </a:r>
            <a:r>
              <a:rPr lang="en-US" dirty="0"/>
              <a:t>Candidates for the Truman must be nominated by their undergraduate </a:t>
            </a:r>
            <a:r>
              <a:rPr lang="en-US" dirty="0" smtClean="0"/>
              <a:t>institution. OSU is permitted to nominate up to four candidates.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Step 1</a:t>
            </a:r>
            <a:r>
              <a:rPr lang="en-US" dirty="0" smtClean="0"/>
              <a:t>: Meet with </a:t>
            </a:r>
            <a:r>
              <a:rPr lang="en-US" dirty="0" smtClean="0">
                <a:hlinkClick r:id="rId2"/>
              </a:rPr>
              <a:t>LeAnn Adam</a:t>
            </a:r>
            <a:r>
              <a:rPr lang="en-US" dirty="0" smtClean="0"/>
              <a:t>, OSU Truman Faculty Representative. LeAnn will register you on the Truman application website.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BC61-21DF-4850-8432-EDAE98F0087F}" type="datetime4">
              <a:rPr lang="en-US" smtClean="0"/>
              <a:pPr/>
              <a:t>November 3,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D379A8-2453-4AA9-ADA9-8751DBDC337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225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Steps in the Truman application process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Step 2</a:t>
            </a:r>
            <a:r>
              <a:rPr lang="en-US" dirty="0" smtClean="0"/>
              <a:t>: Review the application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14 question application </a:t>
            </a:r>
          </a:p>
          <a:p>
            <a:r>
              <a:rPr lang="en-US" dirty="0" smtClean="0"/>
              <a:t>Personal statement (responses 7-9 and 11-13)</a:t>
            </a:r>
          </a:p>
          <a:p>
            <a:r>
              <a:rPr lang="en-US" dirty="0" smtClean="0"/>
              <a:t>Policy proposal (500 words)</a:t>
            </a:r>
          </a:p>
          <a:p>
            <a:r>
              <a:rPr lang="en-US" dirty="0" smtClean="0"/>
              <a:t>Three letters of recommendation </a:t>
            </a:r>
          </a:p>
          <a:p>
            <a:r>
              <a:rPr lang="en-US" dirty="0" smtClean="0"/>
              <a:t>Updated transcript</a:t>
            </a:r>
          </a:p>
          <a:p>
            <a:r>
              <a:rPr lang="en-US" dirty="0" smtClean="0"/>
              <a:t>Institutional nomination form and letter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BC61-21DF-4850-8432-EDAE98F0087F}" type="datetime4">
              <a:rPr lang="en-US" smtClean="0"/>
              <a:pPr/>
              <a:t>November 3,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D379A8-2453-4AA9-ADA9-8751DBDC337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766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Steps in the Truman application process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Step 3</a:t>
            </a:r>
            <a:r>
              <a:rPr lang="en-US" dirty="0" smtClean="0"/>
              <a:t>: Prepare the application </a:t>
            </a:r>
          </a:p>
          <a:p>
            <a:pPr marL="0" indent="0">
              <a:buNone/>
            </a:pPr>
            <a:endParaRPr lang="en-US" dirty="0"/>
          </a:p>
          <a:p>
            <a:pPr marL="228600" lvl="1"/>
            <a:r>
              <a:rPr lang="en-US" sz="2400" dirty="0" smtClean="0">
                <a:latin typeface="Calibri" pitchFamily="34" charset="0"/>
              </a:rPr>
              <a:t>Use extensive resources and advice on the </a:t>
            </a:r>
            <a:r>
              <a:rPr lang="en-US" sz="2400" dirty="0" smtClean="0">
                <a:latin typeface="Calibri" pitchFamily="34" charset="0"/>
                <a:hlinkClick r:id="rId2"/>
              </a:rPr>
              <a:t>Truman website; </a:t>
            </a:r>
            <a:endParaRPr lang="en-US" sz="2400" dirty="0" smtClean="0">
              <a:latin typeface="Calibri" pitchFamily="34" charset="0"/>
            </a:endParaRPr>
          </a:p>
          <a:p>
            <a:pPr marL="228600" lvl="1"/>
            <a:r>
              <a:rPr lang="en-US" sz="2400" dirty="0" smtClean="0">
                <a:latin typeface="Calibri" pitchFamily="34" charset="0"/>
              </a:rPr>
              <a:t>Consult </a:t>
            </a:r>
            <a:r>
              <a:rPr lang="en-US" sz="2400" dirty="0">
                <a:latin typeface="Calibri" pitchFamily="34" charset="0"/>
              </a:rPr>
              <a:t>your professors and advisors about your plans for graduate study: Get them acquainted with your ideas and  </a:t>
            </a:r>
            <a:r>
              <a:rPr lang="en-US" sz="2400" dirty="0" smtClean="0">
                <a:latin typeface="Calibri" pitchFamily="34" charset="0"/>
              </a:rPr>
              <a:t>plans;  </a:t>
            </a:r>
            <a:endParaRPr lang="en-US" sz="2400" dirty="0">
              <a:latin typeface="Calibri" pitchFamily="34" charset="0"/>
            </a:endParaRPr>
          </a:p>
          <a:p>
            <a:r>
              <a:rPr lang="en-US" dirty="0" smtClean="0"/>
              <a:t>Request recommendation letters early;</a:t>
            </a:r>
          </a:p>
          <a:p>
            <a:r>
              <a:rPr lang="en-US" dirty="0" smtClean="0"/>
              <a:t>Seek feedback on policy proposal and application responses;</a:t>
            </a:r>
          </a:p>
          <a:p>
            <a:r>
              <a:rPr lang="en-US" dirty="0" smtClean="0"/>
              <a:t>Order transcripts.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BC61-21DF-4850-8432-EDAE98F0087F}" type="datetime4">
              <a:rPr lang="en-US" smtClean="0"/>
              <a:pPr/>
              <a:t>November 3,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D379A8-2453-4AA9-ADA9-8751DBDC337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2202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Steps in the Truman application process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BC61-21DF-4850-8432-EDAE98F0087F}" type="datetime4">
              <a:rPr lang="en-US" smtClean="0"/>
              <a:pPr/>
              <a:t>November 3, 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D379A8-2453-4AA9-ADA9-8751DBDC3374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704424"/>
              </p:ext>
            </p:extLst>
          </p:nvPr>
        </p:nvGraphicFramePr>
        <p:xfrm>
          <a:off x="1037062" y="1614021"/>
          <a:ext cx="7025270" cy="3739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1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3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281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Timeline: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816">
                <a:tc>
                  <a:txBody>
                    <a:bodyPr/>
                    <a:lstStyle/>
                    <a:p>
                      <a:r>
                        <a:rPr lang="en-US" dirty="0" smtClean="0"/>
                        <a:t>OSU Campus deadline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Monday, January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4, 2021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816">
                <a:tc>
                  <a:txBody>
                    <a:bodyPr/>
                    <a:lstStyle/>
                    <a:p>
                      <a:r>
                        <a:rPr lang="en-US" dirty="0" smtClean="0"/>
                        <a:t>National deadline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February </a:t>
                      </a:r>
                      <a:r>
                        <a:rPr lang="en-US" dirty="0" smtClean="0"/>
                        <a:t>2,</a:t>
                      </a:r>
                      <a:r>
                        <a:rPr lang="en-US" baseline="0" dirty="0" smtClean="0"/>
                        <a:t> 2021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816">
                <a:tc>
                  <a:txBody>
                    <a:bodyPr/>
                    <a:lstStyle/>
                    <a:p>
                      <a:r>
                        <a:rPr lang="en-US" dirty="0" smtClean="0"/>
                        <a:t>Finalist posting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February </a:t>
                      </a:r>
                      <a:r>
                        <a:rPr lang="en-US" baseline="0" dirty="0" smtClean="0"/>
                        <a:t>19, 2021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816">
                <a:tc>
                  <a:txBody>
                    <a:bodyPr/>
                    <a:lstStyle/>
                    <a:p>
                      <a:r>
                        <a:rPr lang="en-US" dirty="0" smtClean="0"/>
                        <a:t>Practice</a:t>
                      </a:r>
                      <a:r>
                        <a:rPr lang="en-US" baseline="0" dirty="0" smtClean="0"/>
                        <a:t> interviews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Feb/March,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2021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816">
                <a:tc>
                  <a:txBody>
                    <a:bodyPr/>
                    <a:lstStyle/>
                    <a:p>
                      <a:r>
                        <a:rPr lang="en-US" dirty="0" smtClean="0"/>
                        <a:t>Finalist</a:t>
                      </a:r>
                      <a:r>
                        <a:rPr lang="en-US" baseline="0" dirty="0" smtClean="0"/>
                        <a:t> interviews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March/April,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2021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816">
                <a:tc>
                  <a:txBody>
                    <a:bodyPr/>
                    <a:lstStyle/>
                    <a:p>
                      <a:r>
                        <a:rPr lang="en-US" dirty="0" smtClean="0"/>
                        <a:t>Scholar notification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April </a:t>
                      </a:r>
                      <a:r>
                        <a:rPr lang="en-US" dirty="0" smtClean="0"/>
                        <a:t>14, 2011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816">
                <a:tc>
                  <a:txBody>
                    <a:bodyPr/>
                    <a:lstStyle/>
                    <a:p>
                      <a:r>
                        <a:rPr lang="en-US" dirty="0" smtClean="0"/>
                        <a:t>Truman</a:t>
                      </a:r>
                      <a:r>
                        <a:rPr lang="en-US" baseline="0" dirty="0" smtClean="0"/>
                        <a:t> Scholar Leadership Week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18-23</a:t>
                      </a:r>
                      <a:r>
                        <a:rPr lang="en-US" dirty="0" smtClean="0"/>
                        <a:t> 2021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5943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BC61-21DF-4850-8432-EDAE98F0087F}" type="datetime4">
              <a:rPr lang="en-US" smtClean="0"/>
              <a:pPr/>
              <a:t>November 3, 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D379A8-2453-4AA9-ADA9-8751DBDC337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8003" y="450195"/>
            <a:ext cx="8276689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 </a:t>
            </a:r>
          </a:p>
          <a:p>
            <a:pPr algn="ctr"/>
            <a:r>
              <a:rPr lang="en-US" b="1" u="sng" dirty="0" smtClean="0"/>
              <a:t>For assistance, please contact: </a:t>
            </a:r>
          </a:p>
          <a:p>
            <a:pPr algn="ctr"/>
            <a:endParaRPr lang="en-US" u="sng" dirty="0" smtClean="0"/>
          </a:p>
          <a:p>
            <a:r>
              <a:rPr lang="en-US" u="sng" dirty="0"/>
              <a:t>LeAnn Joy Adam</a:t>
            </a:r>
            <a:endParaRPr lang="en-US" dirty="0"/>
          </a:p>
          <a:p>
            <a:r>
              <a:rPr lang="en-US" dirty="0" smtClean="0"/>
              <a:t>Coordinator</a:t>
            </a:r>
            <a:r>
              <a:rPr lang="en-US" dirty="0"/>
              <a:t>, National and Global Scholarships Advising</a:t>
            </a:r>
          </a:p>
          <a:p>
            <a:r>
              <a:rPr lang="en-US" dirty="0"/>
              <a:t>Learning Innovation Center (</a:t>
            </a:r>
            <a:r>
              <a:rPr lang="en-US" dirty="0" err="1"/>
              <a:t>LInC</a:t>
            </a:r>
            <a:r>
              <a:rPr lang="en-US" dirty="0"/>
              <a:t>) 439</a:t>
            </a:r>
          </a:p>
          <a:p>
            <a:r>
              <a:rPr lang="en-US" smtClean="0"/>
              <a:t>Oregon </a:t>
            </a:r>
            <a:r>
              <a:rPr lang="en-US" dirty="0"/>
              <a:t>State University</a:t>
            </a:r>
          </a:p>
          <a:p>
            <a:r>
              <a:rPr lang="en-US" dirty="0"/>
              <a:t>Corvallis, OR 97331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Online Appointment Scheduling: </a:t>
            </a:r>
          </a:p>
          <a:p>
            <a:r>
              <a:rPr lang="en-US" u="sng" dirty="0">
                <a:hlinkClick r:id="rId2"/>
              </a:rPr>
              <a:t>https://beav.es/o3B</a:t>
            </a:r>
            <a:r>
              <a:rPr lang="en-US" b="1" dirty="0"/>
              <a:t> 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(541) 737-6414 – appointments</a:t>
            </a:r>
            <a:br>
              <a:rPr lang="en-US" dirty="0"/>
            </a:br>
            <a:r>
              <a:rPr lang="en-US" dirty="0"/>
              <a:t>(541) 737-1996 – direct</a:t>
            </a:r>
            <a:br>
              <a:rPr lang="en-US" dirty="0"/>
            </a:br>
            <a:r>
              <a:rPr lang="en-US" u="sng" dirty="0">
                <a:hlinkClick r:id="rId3"/>
              </a:rPr>
              <a:t>http://topscholars.oregonstate.edu/</a:t>
            </a:r>
            <a:r>
              <a:rPr lang="en-US" dirty="0"/>
              <a:t> </a:t>
            </a:r>
          </a:p>
          <a:p>
            <a:r>
              <a:rPr lang="en-US" dirty="0"/>
              <a:t>Follow us on Instagram: </a:t>
            </a:r>
            <a:r>
              <a:rPr lang="en-US" u="sng" dirty="0">
                <a:hlinkClick r:id="rId4"/>
              </a:rPr>
              <a:t>https://www.instagram.com/scholarshipsadvising_osu/</a:t>
            </a:r>
            <a:r>
              <a:rPr lang="en-US" dirty="0"/>
              <a:t> </a:t>
            </a:r>
          </a:p>
          <a:p>
            <a:pPr algn="ctr"/>
            <a:endParaRPr lang="en-US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021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The Truman Scholarship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Recognizes juniors with exceptional leadership potential who are committed to careers in government, the nonprofit or advocacy sectors, education or elsewhere in the public service; and </a:t>
            </a:r>
          </a:p>
          <a:p>
            <a:pPr indent="0"/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Provides </a:t>
            </a:r>
            <a:r>
              <a:rPr lang="en-US" dirty="0"/>
              <a:t>them with financial support </a:t>
            </a:r>
            <a:r>
              <a:rPr lang="en-US" dirty="0" smtClean="0"/>
              <a:t>for graduate/professional </a:t>
            </a:r>
            <a:r>
              <a:rPr lang="en-US" dirty="0"/>
              <a:t>school study, </a:t>
            </a:r>
            <a:r>
              <a:rPr lang="en-US" dirty="0" smtClean="0"/>
              <a:t>leadership training</a:t>
            </a:r>
            <a:r>
              <a:rPr lang="en-US" dirty="0"/>
              <a:t>, and fellowship with other students who </a:t>
            </a:r>
            <a:r>
              <a:rPr lang="en-US" dirty="0" smtClean="0"/>
              <a:t>are committed </a:t>
            </a:r>
            <a:r>
              <a:rPr lang="en-US" dirty="0"/>
              <a:t>to making a difference through </a:t>
            </a:r>
            <a:r>
              <a:rPr lang="en-US" dirty="0" smtClean="0"/>
              <a:t>public service.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505A-A796-46F6-B3B8-3FAC9B644E22}" type="datetime4">
              <a:rPr lang="en-US" smtClean="0"/>
              <a:pPr/>
              <a:t>November 3,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5ACF74-10AA-49CA-B573-6D5BEACBF50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680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Truman Scholars receive: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 to $30,000 for graduate/professional </a:t>
            </a:r>
            <a:r>
              <a:rPr lang="en-US" dirty="0" smtClean="0"/>
              <a:t>school study.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Leadership training: </a:t>
            </a:r>
            <a:r>
              <a:rPr lang="en-US" dirty="0"/>
              <a:t> a week-long program for each new class of Truman Scholars that builds community among them and ensures deep mentoring from more seasoned Scholars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Truman </a:t>
            </a:r>
            <a:r>
              <a:rPr lang="en-US" dirty="0"/>
              <a:t>Scholars </a:t>
            </a:r>
            <a:r>
              <a:rPr lang="en-US" dirty="0" smtClean="0"/>
              <a:t>go to </a:t>
            </a:r>
            <a:r>
              <a:rPr lang="en-US" dirty="0"/>
              <a:t>Washington, DC, for anywhere from three months to two years—after college but before graduate school—and </a:t>
            </a:r>
            <a:r>
              <a:rPr lang="en-US" dirty="0" smtClean="0"/>
              <a:t>placed in </a:t>
            </a:r>
            <a:r>
              <a:rPr lang="en-US" dirty="0"/>
              <a:t>positions with the federal government or with nationally focused nonprofit </a:t>
            </a:r>
            <a:r>
              <a:rPr lang="en-US" dirty="0" smtClean="0"/>
              <a:t>organizations.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BC61-21DF-4850-8432-EDAE98F0087F}" type="datetime4">
              <a:rPr lang="en-US" smtClean="0"/>
              <a:pPr/>
              <a:t>November 3,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D379A8-2453-4AA9-ADA9-8751DBDC337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41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Truman Scholarship Eligibility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ull-time </a:t>
            </a:r>
            <a:r>
              <a:rPr lang="en-US" dirty="0"/>
              <a:t>student pursuing a bachelor's degree with junior-level academic standing; or, </a:t>
            </a:r>
            <a:r>
              <a:rPr lang="en-US" dirty="0" smtClean="0"/>
              <a:t>have </a:t>
            </a:r>
            <a:r>
              <a:rPr lang="en-US" dirty="0"/>
              <a:t>senior-level standing </a:t>
            </a:r>
            <a:r>
              <a:rPr lang="en-US" dirty="0" smtClean="0"/>
              <a:t>in </a:t>
            </a:r>
            <a:r>
              <a:rPr lang="en-US" dirty="0"/>
              <a:t>third year of college enrollment.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U.S. citizen (or a U.S. national) </a:t>
            </a:r>
            <a:r>
              <a:rPr lang="en-US" dirty="0" smtClean="0"/>
              <a:t>or expect </a:t>
            </a:r>
            <a:r>
              <a:rPr lang="en-US" dirty="0"/>
              <a:t>to receive </a:t>
            </a:r>
            <a:r>
              <a:rPr lang="en-US" dirty="0" smtClean="0"/>
              <a:t>citizenship </a:t>
            </a:r>
            <a:r>
              <a:rPr lang="en-US" dirty="0"/>
              <a:t>by the date the Scholarship will be awarded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 Note</a:t>
            </a:r>
            <a:r>
              <a:rPr lang="en-US" dirty="0"/>
              <a:t>: Students who are already attending graduate school are not eligible for the Truman Scholarship.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BC61-21DF-4850-8432-EDAE98F0087F}" type="datetime4">
              <a:rPr lang="en-US" smtClean="0"/>
              <a:pPr/>
              <a:t>November 3,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D379A8-2453-4AA9-ADA9-8751DBDC337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70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Are you a potential Truman Scholar?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Career and Graduate Study </a:t>
            </a:r>
            <a:r>
              <a:rPr lang="en-US" b="1" dirty="0" smtClean="0"/>
              <a:t>Interests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/>
              <a:t>Desire to </a:t>
            </a:r>
            <a:r>
              <a:rPr lang="en-US" dirty="0"/>
              <a:t>be a "change agent," in time, improving the ways that government agencies, nonprofit organizations, or educational institutions serve the public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Concern about conditions </a:t>
            </a:r>
            <a:r>
              <a:rPr lang="en-US" dirty="0"/>
              <a:t>in our society or the environment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Aspiration to </a:t>
            </a:r>
            <a:r>
              <a:rPr lang="en-US" dirty="0"/>
              <a:t>work in government, education, the nonprofit sector, or the public interest/advocacy sector to improve these conditions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BC61-21DF-4850-8432-EDAE98F0087F}" type="datetime4">
              <a:rPr lang="en-US" smtClean="0"/>
              <a:pPr/>
              <a:t>November 3,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D379A8-2453-4AA9-ADA9-8751DBDC337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668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Are you a potential Truman Scholar?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Career and Graduate Study </a:t>
            </a:r>
            <a:r>
              <a:rPr lang="en-US" b="1" dirty="0" smtClean="0"/>
              <a:t>Interests</a:t>
            </a:r>
          </a:p>
          <a:p>
            <a:endParaRPr lang="en-US" dirty="0"/>
          </a:p>
          <a:p>
            <a:r>
              <a:rPr lang="en-US" dirty="0" smtClean="0"/>
              <a:t>Commitment to </a:t>
            </a:r>
            <a:r>
              <a:rPr lang="en-US" dirty="0"/>
              <a:t>work in public service for three of the first seven years after </a:t>
            </a:r>
            <a:r>
              <a:rPr lang="en-US" dirty="0" smtClean="0"/>
              <a:t>completing </a:t>
            </a:r>
            <a:r>
              <a:rPr lang="en-US" dirty="0"/>
              <a:t>a Foundation-funded graduate degree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Plan to earn a </a:t>
            </a:r>
            <a:r>
              <a:rPr lang="en-US" dirty="0"/>
              <a:t>master's degree, a doctorate, or a professional degree such as a law degree or a Master of Public Administration, Master of Public Health, Master of Social Work, Master of Education, Master of Public Policy, or Master of International Affairs.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BC61-21DF-4850-8432-EDAE98F0087F}" type="datetime4">
              <a:rPr lang="en-US" smtClean="0"/>
              <a:pPr/>
              <a:t>November 3,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D379A8-2453-4AA9-ADA9-8751DBDC337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5209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Are you a potential Truman Scholar?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99"/>
            <a:ext cx="8229600" cy="52117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Community Service and Academic </a:t>
            </a:r>
            <a:r>
              <a:rPr lang="en-US" b="1" dirty="0" smtClean="0"/>
              <a:t>Record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 smtClean="0"/>
              <a:t>Extensive participation in </a:t>
            </a:r>
            <a:r>
              <a:rPr lang="en-US" dirty="0"/>
              <a:t>two or more of the following </a:t>
            </a:r>
            <a:r>
              <a:rPr lang="en-US" dirty="0" smtClean="0"/>
              <a:t>activities: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Student government and/or campus-based extracurricular activities;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Community service-related activities that were </a:t>
            </a:r>
            <a:r>
              <a:rPr lang="en-US" sz="2400" u="sng" dirty="0"/>
              <a:t>not</a:t>
            </a:r>
            <a:r>
              <a:rPr lang="en-US" sz="2400" dirty="0"/>
              <a:t> organized </a:t>
            </a:r>
            <a:r>
              <a:rPr lang="en-US" sz="2400" dirty="0" smtClean="0"/>
              <a:t>by </a:t>
            </a:r>
            <a:r>
              <a:rPr lang="en-US" sz="2400" dirty="0"/>
              <a:t>school or </a:t>
            </a:r>
            <a:r>
              <a:rPr lang="en-US" sz="2400" dirty="0" smtClean="0"/>
              <a:t>fraternity/sorority</a:t>
            </a:r>
            <a:r>
              <a:rPr lang="en-US" sz="2400" dirty="0"/>
              <a:t>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Government internships, commissions or boards, advocacy or interest groups, nonpartisan political activities, or military/ROTC 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Partisan political activities and campaigns.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BC61-21DF-4850-8432-EDAE98F0087F}" type="datetime4">
              <a:rPr lang="en-US" smtClean="0"/>
              <a:pPr/>
              <a:t>November 3,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D379A8-2453-4AA9-ADA9-8751DBDC337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912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Are you a potential Truman Scholar?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Community Service and Academic </a:t>
            </a:r>
            <a:r>
              <a:rPr lang="en-US" b="1" dirty="0" smtClean="0"/>
              <a:t>Record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 smtClean="0"/>
              <a:t>Involvement with </a:t>
            </a:r>
            <a:r>
              <a:rPr lang="en-US" dirty="0"/>
              <a:t>organizations or activities related </a:t>
            </a:r>
            <a:r>
              <a:rPr lang="en-US" dirty="0" smtClean="0"/>
              <a:t>to </a:t>
            </a:r>
            <a:r>
              <a:rPr lang="en-US" dirty="0"/>
              <a:t>career interests.</a:t>
            </a:r>
          </a:p>
          <a:p>
            <a:r>
              <a:rPr lang="en-US" dirty="0" smtClean="0"/>
              <a:t>Demonstrated leadership </a:t>
            </a:r>
            <a:r>
              <a:rPr lang="en-US" dirty="0"/>
              <a:t>potential.</a:t>
            </a:r>
          </a:p>
          <a:p>
            <a:r>
              <a:rPr lang="en-US" dirty="0" smtClean="0"/>
              <a:t>Strong grades </a:t>
            </a:r>
            <a:r>
              <a:rPr lang="en-US" dirty="0"/>
              <a:t>and coursework to gain admittance to a first-rate graduate institution.</a:t>
            </a:r>
          </a:p>
          <a:p>
            <a:r>
              <a:rPr lang="en-US" dirty="0" smtClean="0"/>
              <a:t>Regularly read good </a:t>
            </a:r>
            <a:r>
              <a:rPr lang="en-US" dirty="0"/>
              <a:t>national </a:t>
            </a:r>
            <a:r>
              <a:rPr lang="en-US" dirty="0" smtClean="0"/>
              <a:t>newspapers and </a:t>
            </a:r>
            <a:r>
              <a:rPr lang="en-US" dirty="0"/>
              <a:t>thoughtful </a:t>
            </a:r>
            <a:r>
              <a:rPr lang="en-US" dirty="0" smtClean="0"/>
              <a:t>periodicals.</a:t>
            </a:r>
            <a:endParaRPr lang="en-US" dirty="0"/>
          </a:p>
          <a:p>
            <a:r>
              <a:rPr lang="en-US" dirty="0" smtClean="0"/>
              <a:t>One or </a:t>
            </a:r>
            <a:r>
              <a:rPr lang="en-US" dirty="0"/>
              <a:t>more courses relating to </a:t>
            </a:r>
            <a:r>
              <a:rPr lang="en-US" dirty="0" smtClean="0"/>
              <a:t>career </a:t>
            </a:r>
            <a:r>
              <a:rPr lang="en-US" dirty="0"/>
              <a:t>interests.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BC61-21DF-4850-8432-EDAE98F0087F}" type="datetime4">
              <a:rPr lang="en-US" smtClean="0"/>
              <a:pPr/>
              <a:t>November 3,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D379A8-2453-4AA9-ADA9-8751DBDC337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147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Are you a potential Truman Scholar?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General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A</a:t>
            </a:r>
            <a:r>
              <a:rPr lang="en-US" dirty="0" smtClean="0"/>
              <a:t>ppreciate </a:t>
            </a:r>
            <a:r>
              <a:rPr lang="en-US" dirty="0"/>
              <a:t>external affirmation </a:t>
            </a:r>
            <a:r>
              <a:rPr lang="en-US" dirty="0" smtClean="0"/>
              <a:t>of values </a:t>
            </a:r>
            <a:r>
              <a:rPr lang="en-US" dirty="0"/>
              <a:t>and goals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Desire to </a:t>
            </a:r>
            <a:r>
              <a:rPr lang="en-US" dirty="0"/>
              <a:t>become associated with Truman Scholar "change </a:t>
            </a:r>
            <a:r>
              <a:rPr lang="en-US" dirty="0" smtClean="0"/>
              <a:t>agents.”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</a:t>
            </a:r>
            <a:r>
              <a:rPr lang="en-US" dirty="0" smtClean="0"/>
              <a:t>apable </a:t>
            </a:r>
            <a:r>
              <a:rPr lang="en-US" dirty="0"/>
              <a:t>of analyzing a public issue </a:t>
            </a:r>
            <a:r>
              <a:rPr lang="en-US" dirty="0" smtClean="0"/>
              <a:t>in intended </a:t>
            </a:r>
            <a:r>
              <a:rPr lang="en-US" dirty="0"/>
              <a:t>career area and presenting </a:t>
            </a:r>
            <a:r>
              <a:rPr lang="en-US" dirty="0" smtClean="0"/>
              <a:t>findings </a:t>
            </a:r>
            <a:r>
              <a:rPr lang="en-US" dirty="0"/>
              <a:t>in a one-page memo to a government official who could take action.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BC61-21DF-4850-8432-EDAE98F0087F}" type="datetime4">
              <a:rPr lang="en-US" smtClean="0"/>
              <a:pPr/>
              <a:t>November 3,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D379A8-2453-4AA9-ADA9-8751DBDC337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249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SU_Template_4_unlocked">
  <a:themeElements>
    <a:clrScheme name="OSU Color Palette">
      <a:dk1>
        <a:srgbClr val="D85A1A"/>
      </a:dk1>
      <a:lt1>
        <a:srgbClr val="615042"/>
      </a:lt1>
      <a:dk2>
        <a:srgbClr val="9D601E"/>
      </a:dk2>
      <a:lt2>
        <a:srgbClr val="ABADA4"/>
      </a:lt2>
      <a:accent1>
        <a:srgbClr val="C6C0B7"/>
      </a:accent1>
      <a:accent2>
        <a:srgbClr val="6B859E"/>
      </a:accent2>
      <a:accent3>
        <a:srgbClr val="A7C4C9"/>
      </a:accent3>
      <a:accent4>
        <a:srgbClr val="F3D08E"/>
      </a:accent4>
      <a:accent5>
        <a:srgbClr val="B3BA35"/>
      </a:accent5>
      <a:accent6>
        <a:srgbClr val="561F4B"/>
      </a:accent6>
      <a:hlink>
        <a:srgbClr val="000000"/>
      </a:hlink>
      <a:folHlink>
        <a:srgbClr val="000000"/>
      </a:folHlink>
    </a:clrScheme>
    <a:fontScheme name="Blank Presentation">
      <a:majorFont>
        <a:latin typeface="Tahoma"/>
        <a:ea typeface="ＭＳ Ｐゴシック"/>
        <a:cs typeface=""/>
      </a:majorFont>
      <a:minorFont>
        <a:latin typeface="Palatin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  <a:ea typeface="ＭＳ Ｐゴシック" pitchFamily="-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  <a:ea typeface="ＭＳ Ｐゴシック" pitchFamily="-9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OSU_Template_4_unlocked</Template>
  <TotalTime>231</TotalTime>
  <Words>914</Words>
  <Application>Microsoft Office PowerPoint</Application>
  <PresentationFormat>On-screen Show (4:3)</PresentationFormat>
  <Paragraphs>154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ＭＳ Ｐゴシック</vt:lpstr>
      <vt:lpstr>ＭＳ Ｐゴシック</vt:lpstr>
      <vt:lpstr>Arial</vt:lpstr>
      <vt:lpstr>Calibri</vt:lpstr>
      <vt:lpstr>Cambria</vt:lpstr>
      <vt:lpstr>Courier New</vt:lpstr>
      <vt:lpstr>LeituraNews-Roman 2</vt:lpstr>
      <vt:lpstr>Palatino</vt:lpstr>
      <vt:lpstr>Tahoma</vt:lpstr>
      <vt:lpstr>Times</vt:lpstr>
      <vt:lpstr>OSU_Template_4_unlocked</vt:lpstr>
      <vt:lpstr>Harry S. Truman Scholarship</vt:lpstr>
      <vt:lpstr>The Truman Scholarship </vt:lpstr>
      <vt:lpstr>Truman Scholars receive:  </vt:lpstr>
      <vt:lpstr>Truman Scholarship Eligibility </vt:lpstr>
      <vt:lpstr>Are you a potential Truman Scholar? </vt:lpstr>
      <vt:lpstr>Are you a potential Truman Scholar? </vt:lpstr>
      <vt:lpstr>Are you a potential Truman Scholar? </vt:lpstr>
      <vt:lpstr>Are you a potential Truman Scholar? </vt:lpstr>
      <vt:lpstr>Are you a potential Truman Scholar? </vt:lpstr>
      <vt:lpstr>Are you a potential Truman Scholar? </vt:lpstr>
      <vt:lpstr>Steps in the Truman application process</vt:lpstr>
      <vt:lpstr>Steps in the Truman application process</vt:lpstr>
      <vt:lpstr>Steps in the Truman application process</vt:lpstr>
      <vt:lpstr>Steps in the Truman application process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 Adam</dc:creator>
  <cp:lastModifiedBy>Adam, LeAnn Joy</cp:lastModifiedBy>
  <cp:revision>29</cp:revision>
  <dcterms:created xsi:type="dcterms:W3CDTF">2013-03-19T19:47:32Z</dcterms:created>
  <dcterms:modified xsi:type="dcterms:W3CDTF">2020-11-03T19:53:47Z</dcterms:modified>
</cp:coreProperties>
</file>